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9" r:id="rId1"/>
  </p:sldMasterIdLst>
  <p:notesMasterIdLst>
    <p:notesMasterId r:id="rId3"/>
  </p:notesMasterIdLst>
  <p:sldIdLst>
    <p:sldId id="256" r:id="rId2"/>
  </p:sldIdLst>
  <p:sldSz cx="51206400" cy="31089600"/>
  <p:notesSz cx="7010400" cy="9296400"/>
  <p:defaultTextStyle>
    <a:defPPr>
      <a:defRPr lang="en-US"/>
    </a:defPPr>
    <a:lvl1pPr marL="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1pPr>
    <a:lvl2pPr marL="171175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2pPr>
    <a:lvl3pPr marL="342351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3pPr>
    <a:lvl4pPr marL="513527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4pPr>
    <a:lvl5pPr marL="684702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5pPr>
    <a:lvl6pPr marL="855878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6pPr>
    <a:lvl7pPr marL="10270541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7pPr>
    <a:lvl8pPr marL="11982298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8pPr>
    <a:lvl9pPr marL="1369405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0359" userDrawn="1">
          <p15:clr>
            <a:srgbClr val="A4A3A4"/>
          </p15:clr>
        </p15:guide>
        <p15:guide id="2" pos="11173" userDrawn="1">
          <p15:clr>
            <a:srgbClr val="A4A3A4"/>
          </p15:clr>
        </p15:guide>
        <p15:guide id="3" pos="21012" userDrawn="1">
          <p15:clr>
            <a:srgbClr val="A4A3A4"/>
          </p15:clr>
        </p15:guide>
        <p15:guide id="4" pos="21832" userDrawn="1">
          <p15:clr>
            <a:srgbClr val="A4A3A4"/>
          </p15:clr>
        </p15:guide>
        <p15:guide id="5" orient="horz" pos="13296" userDrawn="1">
          <p15:clr>
            <a:srgbClr val="A4A3A4"/>
          </p15:clr>
        </p15:guide>
        <p15:guide id="6" orient="horz" pos="19295" userDrawn="1">
          <p15:clr>
            <a:srgbClr val="A4A3A4"/>
          </p15:clr>
        </p15:guide>
        <p15:guide id="7" pos="590" userDrawn="1">
          <p15:clr>
            <a:srgbClr val="A4A3A4"/>
          </p15:clr>
        </p15:guide>
        <p15:guide id="8" pos="3166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lmore, Kevin A. (Assoc)" initials="GKA(" lastIdx="1" clrIdx="0">
    <p:extLst>
      <p:ext uri="{19B8F6BF-5375-455C-9EA6-DF929625EA0E}">
        <p15:presenceInfo xmlns:p15="http://schemas.microsoft.com/office/powerpoint/2012/main" userId="S-1-5-21-1908027396-2059629336-315576832-8813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AE5"/>
    <a:srgbClr val="E5E6E1"/>
    <a:srgbClr val="99D2B9"/>
    <a:srgbClr val="0FC394"/>
    <a:srgbClr val="109145"/>
    <a:srgbClr val="0B8DFF"/>
    <a:srgbClr val="41719C"/>
    <a:srgbClr val="0101FF"/>
    <a:srgbClr val="474DA1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21" autoAdjust="0"/>
    <p:restoredTop sz="95410" autoAdjust="0"/>
  </p:normalViewPr>
  <p:slideViewPr>
    <p:cSldViewPr snapToGrid="0">
      <p:cViewPr>
        <p:scale>
          <a:sx n="50" d="100"/>
          <a:sy n="50" d="100"/>
        </p:scale>
        <p:origin x="-2778" y="-2772"/>
      </p:cViewPr>
      <p:guideLst>
        <p:guide pos="10359"/>
        <p:guide pos="11173"/>
        <p:guide pos="21012"/>
        <p:guide pos="21832"/>
        <p:guide orient="horz" pos="13296"/>
        <p:guide orient="horz" pos="19295"/>
        <p:guide pos="590"/>
        <p:guide pos="316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3564D-C163-41EA-A759-286E31541DE8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2338" y="1162050"/>
            <a:ext cx="516572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ECE42-5F36-4653-BEA9-71D776BCE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543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ECE42-5F36-4653-BEA9-71D776BCE1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32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5088045"/>
            <a:ext cx="38404800" cy="10823787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6329239"/>
            <a:ext cx="38404800" cy="7506121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66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94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655233"/>
            <a:ext cx="11041380" cy="263469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655233"/>
            <a:ext cx="32484060" cy="263469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254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416310" y="2910187"/>
            <a:ext cx="50327439" cy="27858099"/>
            <a:chOff x="106826" y="3373646"/>
            <a:chExt cx="43781583" cy="27394169"/>
          </a:xfrm>
        </p:grpSpPr>
        <p:sp>
          <p:nvSpPr>
            <p:cNvPr id="8" name="Rectangle 7"/>
            <p:cNvSpPr/>
            <p:nvPr/>
          </p:nvSpPr>
          <p:spPr>
            <a:xfrm>
              <a:off x="106826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39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224491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39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3459820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4" y="5"/>
            <a:ext cx="54432817" cy="2633183"/>
            <a:chOff x="0" y="0"/>
            <a:chExt cx="46656703" cy="2633182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43891200" cy="2633182"/>
            </a:xfrm>
            <a:prstGeom prst="rect">
              <a:avLst/>
            </a:prstGeom>
            <a:solidFill>
              <a:srgbClr val="0B8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99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6422" y="122972"/>
              <a:ext cx="41759002" cy="1569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b="1" dirty="0" smtClean="0">
                  <a:solidFill>
                    <a:schemeClr val="bg1"/>
                  </a:solidFill>
                  <a:latin typeface="+mj-lt"/>
                </a:rPr>
                <a:t>Quantum</a:t>
              </a:r>
              <a:r>
                <a:rPr lang="en-US" sz="9600" b="1" baseline="0" dirty="0" smtClean="0">
                  <a:solidFill>
                    <a:schemeClr val="bg1"/>
                  </a:solidFill>
                  <a:latin typeface="+mj-lt"/>
                </a:rPr>
                <a:t> information experiments with 2D arrays of hundreds of trapped ions</a:t>
              </a:r>
              <a:endParaRPr lang="en-US" sz="9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5443" y="1619431"/>
              <a:ext cx="460512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000" dirty="0" smtClean="0">
                  <a:solidFill>
                    <a:schemeClr val="bg1"/>
                  </a:solidFill>
                </a:rPr>
                <a:t>Kevin</a:t>
              </a:r>
              <a:r>
                <a:rPr lang="en-US" sz="4000" baseline="0" dirty="0" smtClean="0">
                  <a:solidFill>
                    <a:schemeClr val="bg1"/>
                  </a:solidFill>
                </a:rPr>
                <a:t> A. Gilmore, </a:t>
              </a:r>
              <a:r>
                <a:rPr lang="en-US" sz="4000" dirty="0" smtClean="0">
                  <a:solidFill>
                    <a:schemeClr val="bg1"/>
                  </a:solidFill>
                </a:rPr>
                <a:t>Justin </a:t>
              </a:r>
              <a:r>
                <a:rPr lang="en-US" sz="4000" dirty="0">
                  <a:solidFill>
                    <a:schemeClr val="bg1"/>
                  </a:solidFill>
                </a:rPr>
                <a:t>G. Bohnet, </a:t>
              </a:r>
              <a:r>
                <a:rPr lang="en-US" sz="4000" dirty="0" smtClean="0">
                  <a:solidFill>
                    <a:schemeClr val="bg1"/>
                  </a:solidFill>
                </a:rPr>
                <a:t>Brian C. Sawyer, Joseph </a:t>
              </a:r>
              <a:r>
                <a:rPr lang="en-US" sz="4000" dirty="0">
                  <a:solidFill>
                    <a:schemeClr val="bg1"/>
                  </a:solidFill>
                </a:rPr>
                <a:t>W. Britton</a:t>
              </a:r>
              <a:r>
                <a:rPr lang="en-US" sz="4000" dirty="0" smtClean="0">
                  <a:solidFill>
                    <a:schemeClr val="bg1"/>
                  </a:solidFill>
                </a:rPr>
                <a:t>, Michael L. Wall, Martin Gärttner,</a:t>
              </a:r>
              <a:r>
                <a:rPr lang="en-US" sz="4000" baseline="0" dirty="0" smtClean="0">
                  <a:solidFill>
                    <a:schemeClr val="bg1"/>
                  </a:solidFill>
                </a:rPr>
                <a:t> Arghavan Safavi-Naini, </a:t>
              </a:r>
              <a:r>
                <a:rPr lang="en-US" sz="4000" dirty="0" smtClean="0">
                  <a:solidFill>
                    <a:schemeClr val="bg1"/>
                  </a:solidFill>
                </a:rPr>
                <a:t>Michael Foss-Feig, Ana Maria Rey, and </a:t>
              </a:r>
              <a:r>
                <a:rPr lang="en-US" sz="4000" dirty="0">
                  <a:solidFill>
                    <a:schemeClr val="bg1"/>
                  </a:solidFill>
                </a:rPr>
                <a:t>John J. Bollinger  </a:t>
              </a:r>
              <a:r>
                <a:rPr lang="en-US" sz="4000" i="1" dirty="0">
                  <a:solidFill>
                    <a:schemeClr val="bg1"/>
                  </a:solidFill>
                </a:rPr>
                <a:t>NIST </a:t>
              </a:r>
              <a:r>
                <a:rPr lang="en-US" sz="4000" i="1" dirty="0" smtClean="0">
                  <a:solidFill>
                    <a:schemeClr val="bg1"/>
                  </a:solidFill>
                </a:rPr>
                <a:t>/ JILA</a:t>
              </a:r>
              <a:r>
                <a:rPr lang="en-US" sz="4000" i="1" baseline="0" dirty="0" smtClean="0">
                  <a:solidFill>
                    <a:schemeClr val="bg1"/>
                  </a:solidFill>
                </a:rPr>
                <a:t> </a:t>
              </a:r>
              <a:r>
                <a:rPr lang="en-US" sz="4000" i="1" dirty="0" smtClean="0">
                  <a:solidFill>
                    <a:schemeClr val="bg1"/>
                  </a:solidFill>
                </a:rPr>
                <a:t>(Boulder</a:t>
              </a:r>
              <a:r>
                <a:rPr lang="en-US" sz="4000" i="1" dirty="0">
                  <a:solidFill>
                    <a:schemeClr val="bg1"/>
                  </a:solidFill>
                </a:rPr>
                <a:t>, CO)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862" y="512445"/>
            <a:ext cx="3318221" cy="1022782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46558247" y="1418638"/>
            <a:ext cx="37994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Swis721 LtEx BT" panose="020B0505020202020204" pitchFamily="34" charset="0"/>
              </a:rPr>
              <a:t>Ion Storage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25976080" y="2910187"/>
            <a:ext cx="11987784" cy="27858099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39"/>
          </a:p>
        </p:txBody>
      </p:sp>
    </p:spTree>
    <p:extLst>
      <p:ext uri="{BB962C8B-B14F-4D97-AF65-F5344CB8AC3E}">
        <p14:creationId xmlns:p14="http://schemas.microsoft.com/office/powerpoint/2010/main" val="308453361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9792" userDrawn="1">
          <p15:clr>
            <a:srgbClr val="FBAE40"/>
          </p15:clr>
        </p15:guide>
        <p15:guide id="2" pos="1612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06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7750814"/>
            <a:ext cx="44165520" cy="1293240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0805568"/>
            <a:ext cx="44165520" cy="680084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53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8276166"/>
            <a:ext cx="21762720" cy="197260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8276166"/>
            <a:ext cx="21762720" cy="197260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59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655236"/>
            <a:ext cx="44165520" cy="60092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7621272"/>
            <a:ext cx="21662705" cy="373506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1356340"/>
            <a:ext cx="21662705" cy="167034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7621272"/>
            <a:ext cx="21769390" cy="373506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1356340"/>
            <a:ext cx="21769390" cy="167034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83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18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857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072640"/>
            <a:ext cx="16515395" cy="72542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476329"/>
            <a:ext cx="25923240" cy="22093767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326880"/>
            <a:ext cx="16515395" cy="17279199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86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072640"/>
            <a:ext cx="16515395" cy="72542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476329"/>
            <a:ext cx="25923240" cy="22093767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326880"/>
            <a:ext cx="16515395" cy="17279199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87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655236"/>
            <a:ext cx="44165520" cy="60092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8276166"/>
            <a:ext cx="44165520" cy="19726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28815456"/>
            <a:ext cx="1152144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8C6D0-D2AA-4FF3-9B3F-B1576F329F4E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28815456"/>
            <a:ext cx="1728216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28815456"/>
            <a:ext cx="1152144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559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39" Type="http://schemas.openxmlformats.org/officeDocument/2006/relationships/image" Target="../media/image29.emf"/><Relationship Id="rId109" Type="http://schemas.openxmlformats.org/officeDocument/2006/relationships/image" Target="../media/image63.jpg"/><Relationship Id="rId21" Type="http://schemas.openxmlformats.org/officeDocument/2006/relationships/image" Target="../media/image18.png"/><Relationship Id="rId34" Type="http://schemas.openxmlformats.org/officeDocument/2006/relationships/image" Target="../media/image24.emf"/><Relationship Id="rId42" Type="http://schemas.openxmlformats.org/officeDocument/2006/relationships/image" Target="../media/image32.emf"/><Relationship Id="rId47" Type="http://schemas.openxmlformats.org/officeDocument/2006/relationships/image" Target="../media/image37.emf"/><Relationship Id="rId68" Type="http://schemas.openxmlformats.org/officeDocument/2006/relationships/image" Target="../media/image42.png"/><Relationship Id="rId89" Type="http://schemas.openxmlformats.org/officeDocument/2006/relationships/image" Target="../media/image56.PNG"/><Relationship Id="rId97" Type="http://schemas.openxmlformats.org/officeDocument/2006/relationships/image" Target="../media/image3.wmf"/><Relationship Id="rId104" Type="http://schemas.openxmlformats.org/officeDocument/2006/relationships/image" Target="../media/image63.png"/><Relationship Id="rId112" Type="http://schemas.openxmlformats.org/officeDocument/2006/relationships/image" Target="../media/image67.png"/><Relationship Id="rId71" Type="http://schemas.openxmlformats.org/officeDocument/2006/relationships/image" Target="../media/image47.png"/><Relationship Id="rId92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29" Type="http://schemas.openxmlformats.org/officeDocument/2006/relationships/image" Target="../media/image21.png"/><Relationship Id="rId107" Type="http://schemas.openxmlformats.org/officeDocument/2006/relationships/image" Target="../media/image66.png"/><Relationship Id="rId11" Type="http://schemas.openxmlformats.org/officeDocument/2006/relationships/image" Target="../media/image11.png"/><Relationship Id="rId24" Type="http://schemas.openxmlformats.org/officeDocument/2006/relationships/image" Target="../media/image16.png"/><Relationship Id="rId32" Type="http://schemas.openxmlformats.org/officeDocument/2006/relationships/image" Target="../media/image22.png"/><Relationship Id="rId37" Type="http://schemas.openxmlformats.org/officeDocument/2006/relationships/image" Target="../media/image27.emf"/><Relationship Id="rId40" Type="http://schemas.openxmlformats.org/officeDocument/2006/relationships/image" Target="../media/image30.emf"/><Relationship Id="rId45" Type="http://schemas.openxmlformats.org/officeDocument/2006/relationships/image" Target="../media/image35.emf"/><Relationship Id="rId66" Type="http://schemas.openxmlformats.org/officeDocument/2006/relationships/image" Target="../media/image40.png"/><Relationship Id="rId74" Type="http://schemas.openxmlformats.org/officeDocument/2006/relationships/image" Target="../media/image46.tiff"/><Relationship Id="rId79" Type="http://schemas.openxmlformats.org/officeDocument/2006/relationships/image" Target="../media/image49.png"/><Relationship Id="rId87" Type="http://schemas.openxmlformats.org/officeDocument/2006/relationships/image" Target="../media/image590.png"/><Relationship Id="rId110" Type="http://schemas.openxmlformats.org/officeDocument/2006/relationships/image" Target="../media/image64.png"/><Relationship Id="rId115" Type="http://schemas.openxmlformats.org/officeDocument/2006/relationships/image" Target="../media/image69.PNG"/><Relationship Id="rId5" Type="http://schemas.openxmlformats.org/officeDocument/2006/relationships/image" Target="../media/image6.png"/><Relationship Id="rId82" Type="http://schemas.openxmlformats.org/officeDocument/2006/relationships/image" Target="../media/image54.png"/><Relationship Id="rId90" Type="http://schemas.openxmlformats.org/officeDocument/2006/relationships/oleObject" Target="../embeddings/oleObject1.bin"/><Relationship Id="rId95" Type="http://schemas.openxmlformats.org/officeDocument/2006/relationships/image" Target="../media/image3.wmf"/><Relationship Id="rId10" Type="http://schemas.openxmlformats.org/officeDocument/2006/relationships/image" Target="../media/image10.png"/><Relationship Id="rId31" Type="http://schemas.openxmlformats.org/officeDocument/2006/relationships/image" Target="../media/image23.png"/><Relationship Id="rId44" Type="http://schemas.openxmlformats.org/officeDocument/2006/relationships/image" Target="../media/image34.emf"/><Relationship Id="rId65" Type="http://schemas.openxmlformats.org/officeDocument/2006/relationships/image" Target="../media/image44.png"/><Relationship Id="rId73" Type="http://schemas.openxmlformats.org/officeDocument/2006/relationships/image" Target="../media/image45.png"/><Relationship Id="rId78" Type="http://schemas.openxmlformats.org/officeDocument/2006/relationships/image" Target="../media/image53.png"/><Relationship Id="rId81" Type="http://schemas.openxmlformats.org/officeDocument/2006/relationships/image" Target="../media/image52.png"/><Relationship Id="rId94" Type="http://schemas.openxmlformats.org/officeDocument/2006/relationships/oleObject" Target="../embeddings/oleObject2.bin"/><Relationship Id="rId99" Type="http://schemas.openxmlformats.org/officeDocument/2006/relationships/oleObject" Target="../embeddings/oleObject3.bin"/><Relationship Id="rId101" Type="http://schemas.openxmlformats.org/officeDocument/2006/relationships/image" Target="../media/image58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22" Type="http://schemas.openxmlformats.org/officeDocument/2006/relationships/image" Target="../media/image14.png"/><Relationship Id="rId27" Type="http://schemas.openxmlformats.org/officeDocument/2006/relationships/image" Target="../media/image19.png"/><Relationship Id="rId35" Type="http://schemas.openxmlformats.org/officeDocument/2006/relationships/image" Target="../media/image25.emf"/><Relationship Id="rId43" Type="http://schemas.openxmlformats.org/officeDocument/2006/relationships/image" Target="../media/image33.emf"/><Relationship Id="rId48" Type="http://schemas.openxmlformats.org/officeDocument/2006/relationships/image" Target="../media/image38.emf"/><Relationship Id="rId69" Type="http://schemas.openxmlformats.org/officeDocument/2006/relationships/image" Target="../media/image51.png"/><Relationship Id="rId100" Type="http://schemas.openxmlformats.org/officeDocument/2006/relationships/image" Target="../media/image4.wmf"/><Relationship Id="rId105" Type="http://schemas.openxmlformats.org/officeDocument/2006/relationships/image" Target="../media/image59.png"/><Relationship Id="rId113" Type="http://schemas.openxmlformats.org/officeDocument/2006/relationships/image" Target="../media/image68.png"/><Relationship Id="rId8" Type="http://schemas.openxmlformats.org/officeDocument/2006/relationships/image" Target="../media/image8.png"/><Relationship Id="rId72" Type="http://schemas.openxmlformats.org/officeDocument/2006/relationships/image" Target="../media/image48.png"/><Relationship Id="rId80" Type="http://schemas.openxmlformats.org/officeDocument/2006/relationships/image" Target="../media/image50.png"/><Relationship Id="rId93" Type="http://schemas.openxmlformats.org/officeDocument/2006/relationships/image" Target="../media/image2.wmf"/><Relationship Id="rId98" Type="http://schemas.openxmlformats.org/officeDocument/2006/relationships/image" Target="../media/image57.png"/><Relationship Id="rId3" Type="http://schemas.openxmlformats.org/officeDocument/2006/relationships/notesSlide" Target="../notesSlides/notesSlide1.xml"/><Relationship Id="rId12" Type="http://schemas.openxmlformats.org/officeDocument/2006/relationships/image" Target="../media/image12.png"/><Relationship Id="rId25" Type="http://schemas.openxmlformats.org/officeDocument/2006/relationships/image" Target="../media/image17.png"/><Relationship Id="rId33" Type="http://schemas.openxmlformats.org/officeDocument/2006/relationships/image" Target="../media/image23.emf"/><Relationship Id="rId38" Type="http://schemas.openxmlformats.org/officeDocument/2006/relationships/image" Target="../media/image28.emf"/><Relationship Id="rId46" Type="http://schemas.openxmlformats.org/officeDocument/2006/relationships/image" Target="../media/image36.emf"/><Relationship Id="rId67" Type="http://schemas.openxmlformats.org/officeDocument/2006/relationships/image" Target="../media/image41.png"/><Relationship Id="rId103" Type="http://schemas.openxmlformats.org/officeDocument/2006/relationships/image" Target="../media/image620.png"/><Relationship Id="rId108" Type="http://schemas.openxmlformats.org/officeDocument/2006/relationships/image" Target="../media/image62.gif"/><Relationship Id="rId41" Type="http://schemas.openxmlformats.org/officeDocument/2006/relationships/image" Target="../media/image31.emf"/><Relationship Id="rId70" Type="http://schemas.openxmlformats.org/officeDocument/2006/relationships/image" Target="../media/image43.PNG"/><Relationship Id="rId83" Type="http://schemas.openxmlformats.org/officeDocument/2006/relationships/image" Target="../media/image55.png"/><Relationship Id="rId88" Type="http://schemas.openxmlformats.org/officeDocument/2006/relationships/image" Target="../media/image60.png"/><Relationship Id="rId91" Type="http://schemas.openxmlformats.org/officeDocument/2006/relationships/image" Target="../media/image2.wmf"/><Relationship Id="rId96" Type="http://schemas.openxmlformats.org/officeDocument/2006/relationships/oleObject" Target="../embeddings/oleObject2.bin"/><Relationship Id="rId111" Type="http://schemas.openxmlformats.org/officeDocument/2006/relationships/image" Target="../media/image65.png"/><Relationship Id="rId75" Type="http://schemas.openxmlformats.org/officeDocument/2006/relationships/image" Target="../media/image540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23" Type="http://schemas.openxmlformats.org/officeDocument/2006/relationships/image" Target="../media/image15.png"/><Relationship Id="rId28" Type="http://schemas.openxmlformats.org/officeDocument/2006/relationships/image" Target="../media/image20.png"/><Relationship Id="rId36" Type="http://schemas.openxmlformats.org/officeDocument/2006/relationships/image" Target="../media/image26.emf"/><Relationship Id="rId49" Type="http://schemas.openxmlformats.org/officeDocument/2006/relationships/image" Target="../media/image39.emf"/><Relationship Id="rId106" Type="http://schemas.openxmlformats.org/officeDocument/2006/relationships/image" Target="../media/image61.PNG"/><Relationship Id="rId114" Type="http://schemas.openxmlformats.org/officeDocument/2006/relationships/image" Target="../media/image5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Rounded Rectangle 238"/>
          <p:cNvSpPr/>
          <p:nvPr/>
        </p:nvSpPr>
        <p:spPr>
          <a:xfrm>
            <a:off x="13399290" y="28783196"/>
            <a:ext cx="8520080" cy="1741870"/>
          </a:xfrm>
          <a:prstGeom prst="roundRect">
            <a:avLst/>
          </a:prstGeom>
          <a:solidFill>
            <a:srgbClr val="99D2B9"/>
          </a:solidFill>
          <a:ln>
            <a:solidFill>
              <a:srgbClr val="99D2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5439" y="6938711"/>
            <a:ext cx="9184923" cy="7181627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574008" y="2868211"/>
            <a:ext cx="11651912" cy="5184053"/>
            <a:chOff x="387901" y="2856467"/>
            <a:chExt cx="11651912" cy="206175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4" name="TextBox 343"/>
                <p:cNvSpPr txBox="1"/>
                <p:nvPr/>
              </p:nvSpPr>
              <p:spPr>
                <a:xfrm>
                  <a:off x="387901" y="3118853"/>
                  <a:ext cx="11651912" cy="17993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Quantum simulation, where one controllable quantum system emulates another quantum system, </a:t>
                  </a: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aims to study quantum many-body phenomena in regimes inaccessible to classical computations. Of particular interest are simulations of the transverse-field Ising spin model, which could illuminate complex phenomena in quantum magnetism. For arbitrary spin-spin interactions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~30</m:t>
                      </m:r>
                    </m:oMath>
                  </a14:m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spins is computationally intractable. In our apparatus we generate variable-range, spin-spin interactions for </a:t>
                  </a:r>
                  <a14:m>
                    <m:oMath xmlns:m="http://schemas.openxmlformats.org/officeDocument/2006/math">
                      <m:r>
                        <a:rPr lang="en-US" sz="24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2&lt;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&lt;500</m:t>
                      </m:r>
                    </m:oMath>
                  </a14:m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spins. The spins are </a:t>
                  </a:r>
                  <a:r>
                    <a:rPr lang="en-US" sz="2400" baseline="300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9</a:t>
                  </a: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Be</a:t>
                  </a:r>
                  <a:r>
                    <a:rPr lang="en-US" sz="2400" baseline="300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+</a:t>
                  </a: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ions confined to a two-dimensional triangular lattice in a Penning trap. </a:t>
                  </a:r>
                  <a:endPara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However</a:t>
                  </a: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, for a simulator of quantum magnetism to be trusted, quantum correlations generated by the Ising interaction must be observed and understood. For large, trapped-ion simulators, this benchmarking requires a detailed accounting of many-body physics in an open quantum system.</a:t>
                  </a:r>
                </a:p>
              </p:txBody>
            </p:sp>
          </mc:Choice>
          <mc:Fallback>
            <p:sp>
              <p:nvSpPr>
                <p:cNvPr id="344" name="TextBox 3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901" y="3118853"/>
                  <a:ext cx="11651912" cy="1799368"/>
                </a:xfrm>
                <a:prstGeom prst="rect">
                  <a:avLst/>
                </a:prstGeom>
                <a:blipFill>
                  <a:blip r:embed="rId5"/>
                  <a:stretch>
                    <a:fillRect l="-785" t="-943" r="-785" b="-21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8" name="TextBox 347"/>
            <p:cNvSpPr txBox="1"/>
            <p:nvPr/>
          </p:nvSpPr>
          <p:spPr>
            <a:xfrm>
              <a:off x="448554" y="2856467"/>
              <a:ext cx="3023264" cy="330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/>
                <a:t>Motivation</a:t>
              </a:r>
            </a:p>
          </p:txBody>
        </p:sp>
      </p:grpSp>
      <p:sp>
        <p:nvSpPr>
          <p:cNvPr id="425" name="TextBox 424"/>
          <p:cNvSpPr txBox="1"/>
          <p:nvPr/>
        </p:nvSpPr>
        <p:spPr>
          <a:xfrm>
            <a:off x="32096506" y="29379267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6000" b="1" dirty="0"/>
          </a:p>
        </p:txBody>
      </p:sp>
      <p:sp>
        <p:nvSpPr>
          <p:cNvPr id="427" name="TextBox 426"/>
          <p:cNvSpPr txBox="1"/>
          <p:nvPr/>
        </p:nvSpPr>
        <p:spPr>
          <a:xfrm>
            <a:off x="38777309" y="3007963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618550" y="15766695"/>
            <a:ext cx="11548376" cy="6355986"/>
            <a:chOff x="468373" y="15857845"/>
            <a:chExt cx="11548376" cy="6355986"/>
          </a:xfrm>
        </p:grpSpPr>
        <p:pic>
          <p:nvPicPr>
            <p:cNvPr id="415" name="Picture 4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448" y="16931979"/>
              <a:ext cx="4569589" cy="52818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6" name="TextBox 415"/>
                <p:cNvSpPr txBox="1"/>
                <p:nvPr/>
              </p:nvSpPr>
              <p:spPr>
                <a:xfrm>
                  <a:off x="5640694" y="16202622"/>
                  <a:ext cx="6376055" cy="27392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>
                    <a:spcAft>
                      <a:spcPts val="600"/>
                    </a:spcAft>
                  </a:pPr>
                  <a:r>
                    <a:rPr lang="en-US" sz="1800" dirty="0" smtClean="0">
                      <a:solidFill>
                        <a:schemeClr val="accent2"/>
                      </a:solidFill>
                    </a:rPr>
                    <a:t>High field qubit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–  </a:t>
                  </a:r>
                  <a:r>
                    <a:rPr lang="en-US" sz="1800" dirty="0"/>
                    <a:t>Our qubit is the </a:t>
                  </a:r>
                  <a:r>
                    <a:rPr lang="en-US" sz="1800" baseline="30000" dirty="0"/>
                    <a:t>9</a:t>
                  </a:r>
                  <a:r>
                    <a:rPr lang="en-US" sz="1800" dirty="0"/>
                    <a:t>Be</a:t>
                  </a:r>
                  <a:r>
                    <a:rPr lang="en-US" sz="1800" baseline="30000" dirty="0"/>
                    <a:t>+</a:t>
                  </a:r>
                  <a:r>
                    <a:rPr lang="en-US" sz="1800" dirty="0"/>
                    <a:t> valence</a:t>
                  </a:r>
                  <a:r>
                    <a:rPr lang="en-US" sz="18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 </a:t>
                  </a:r>
                  <a:r>
                    <a:rPr lang="en-US" sz="1800" dirty="0"/>
                    <a:t>electron spin. In a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4.46 T magnetic field</a:t>
                  </a:r>
                  <a:r>
                    <a:rPr lang="en-US" sz="1800" dirty="0"/>
                    <a:t> the qubit splitting is </a:t>
                  </a:r>
                  <a14:m>
                    <m:oMath xmlns:m="http://schemas.openxmlformats.org/officeDocument/2006/math"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124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GHz. Global single qubit rotations are obtained from a 124 GHz microwave source at a Rabi rate of </a:t>
                  </a:r>
                  <a14:m>
                    <m:oMath xmlns:m="http://schemas.openxmlformats.org/officeDocument/2006/math"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kHz.</a:t>
                  </a:r>
                </a:p>
                <a:p>
                  <a:pPr algn="just">
                    <a:spcAft>
                      <a:spcPts val="600"/>
                    </a:spcAft>
                  </a:pPr>
                  <a:r>
                    <a:rPr lang="en-US" sz="1800" dirty="0" smtClean="0">
                      <a:solidFill>
                        <a:prstClr val="black"/>
                      </a:solidFill>
                    </a:rPr>
                    <a:t>Near-resonant </a:t>
                  </a:r>
                  <a:r>
                    <a:rPr lang="en-US" sz="1800" dirty="0" smtClean="0">
                      <a:solidFill>
                        <a:schemeClr val="accent1"/>
                      </a:solidFill>
                    </a:rPr>
                    <a:t>cooling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 </a:t>
                  </a:r>
                  <a:r>
                    <a:rPr lang="en-US" sz="1800" dirty="0" smtClean="0"/>
                    <a:t>laser </a:t>
                  </a:r>
                  <a:r>
                    <a:rPr lang="en-US" sz="1800" dirty="0"/>
                    <a:t>beams at 313 nm prepare an ion crystal at the Doppler limit (</a:t>
                  </a:r>
                  <a14:m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0.5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mK) and permit qubit state discrimination by resonance fluorescence. </a:t>
                  </a:r>
                </a:p>
                <a:p>
                  <a:pPr algn="just">
                    <a:spcAft>
                      <a:spcPts val="600"/>
                    </a:spcAft>
                  </a:pPr>
                  <a:r>
                    <a:rPr lang="en-US" sz="1800" dirty="0">
                      <a:solidFill>
                        <a:prstClr val="black"/>
                      </a:solidFill>
                    </a:rPr>
                    <a:t>Far-detuned laser beams generate a </a:t>
                  </a:r>
                  <a:r>
                    <a:rPr lang="en-US" sz="1800" dirty="0">
                      <a:solidFill>
                        <a:schemeClr val="accent6"/>
                      </a:solidFill>
                    </a:rPr>
                    <a:t>spin-dependent optical dipole force (ODF)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that gives rise to a deterministic spin-spin interaction.  </a:t>
                  </a:r>
                </a:p>
              </p:txBody>
            </p:sp>
          </mc:Choice>
          <mc:Fallback xmlns="">
            <p:sp>
              <p:nvSpPr>
                <p:cNvPr id="416" name="TextBox 4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0694" y="16202622"/>
                  <a:ext cx="6376055" cy="2739211"/>
                </a:xfrm>
                <a:prstGeom prst="rect">
                  <a:avLst/>
                </a:prstGeom>
                <a:blipFill>
                  <a:blip r:embed="rId8"/>
                  <a:stretch>
                    <a:fillRect l="-860" t="-1336" r="-765" b="-26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9" name="TextBox 418"/>
            <p:cNvSpPr txBox="1"/>
            <p:nvPr/>
          </p:nvSpPr>
          <p:spPr>
            <a:xfrm>
              <a:off x="468373" y="15857845"/>
              <a:ext cx="461658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baseline="30000" dirty="0"/>
                <a:t>9</a:t>
              </a:r>
              <a:r>
                <a:rPr lang="en-US" sz="4800" b="1" dirty="0"/>
                <a:t>Be</a:t>
              </a:r>
              <a:r>
                <a:rPr lang="en-US" sz="4800" b="1" baseline="30000" dirty="0"/>
                <a:t>+ </a:t>
              </a:r>
              <a:r>
                <a:rPr lang="en-US" sz="4800" b="1" dirty="0"/>
                <a:t>qubit system</a:t>
              </a:r>
              <a:endParaRPr lang="en-US" sz="4800" b="1" baseline="30000" dirty="0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8135288" y="18990814"/>
              <a:ext cx="1752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/>
                <a:t>Coherence </a:t>
              </a:r>
              <a:r>
                <a:rPr lang="en-US" sz="1800" dirty="0" smtClean="0"/>
                <a:t>time</a:t>
              </a:r>
              <a:endParaRPr lang="en-US" sz="180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05958" y="8027123"/>
            <a:ext cx="11583115" cy="7403561"/>
            <a:chOff x="389559" y="8780704"/>
            <a:chExt cx="11583115" cy="7403561"/>
          </a:xfrm>
        </p:grpSpPr>
        <p:sp>
          <p:nvSpPr>
            <p:cNvPr id="413" name="TextBox 412"/>
            <p:cNvSpPr txBox="1"/>
            <p:nvPr/>
          </p:nvSpPr>
          <p:spPr>
            <a:xfrm>
              <a:off x="389559" y="8780704"/>
              <a:ext cx="54638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/>
                <a:t>Experimental Details</a:t>
              </a:r>
            </a:p>
          </p:txBody>
        </p:sp>
        <p:sp>
          <p:nvSpPr>
            <p:cNvPr id="469" name="TextBox 468"/>
            <p:cNvSpPr txBox="1"/>
            <p:nvPr/>
          </p:nvSpPr>
          <p:spPr>
            <a:xfrm>
              <a:off x="7699837" y="9188082"/>
              <a:ext cx="25342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Lab frame CCD images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6540155" y="14245273"/>
                  <a:ext cx="5228867" cy="193899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/>
                    <a:t>Key parameters:</a:t>
                  </a:r>
                </a:p>
                <a:p>
                  <a:r>
                    <a:rPr lang="en-US" sz="2000" dirty="0"/>
                    <a:t>Magnetic field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=4.46</m:t>
                      </m:r>
                    </m:oMath>
                  </a14:m>
                  <a:r>
                    <a:rPr lang="en-US" sz="2000" i="1" dirty="0">
                      <a:latin typeface="Cambria Math" panose="02040503050406030204" pitchFamily="18" charset="0"/>
                    </a:rPr>
                    <a:t> T</a:t>
                  </a:r>
                </a:p>
                <a:p>
                  <a:r>
                    <a:rPr lang="en-US" sz="2000" dirty="0"/>
                    <a:t>Axial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×1.5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</m:oMath>
                  </a14:m>
                  <a:r>
                    <a:rPr lang="en-US" sz="2000" dirty="0"/>
                    <a:t> MHz</a:t>
                  </a:r>
                </a:p>
                <a:p>
                  <a:r>
                    <a:rPr lang="en-US" sz="2000" dirty="0"/>
                    <a:t>Rotation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</m:oMath>
                  </a14:m>
                  <a:r>
                    <a:rPr lang="en-US" sz="2000" dirty="0" smtClean="0"/>
                    <a:t>180 </a:t>
                  </a:r>
                  <a:r>
                    <a:rPr lang="en-US" sz="2000" dirty="0"/>
                    <a:t>kHz  (single plane)</a:t>
                  </a:r>
                </a:p>
                <a:p>
                  <a:r>
                    <a:rPr lang="en-US" sz="2000" dirty="0"/>
                    <a:t>Magnetron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×161</m:t>
                      </m:r>
                    </m:oMath>
                  </a14:m>
                  <a:r>
                    <a:rPr lang="en-US" sz="2000" dirty="0"/>
                    <a:t> kHz</a:t>
                  </a:r>
                </a:p>
                <a:p>
                  <a:r>
                    <a:rPr lang="en-US" sz="2000" dirty="0"/>
                    <a:t>Cyclotron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×7.6</m:t>
                      </m:r>
                    </m:oMath>
                  </a14:m>
                  <a:r>
                    <a:rPr lang="en-US" sz="2000" dirty="0"/>
                    <a:t> MHz</a:t>
                  </a: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155" y="14245273"/>
                  <a:ext cx="5228867" cy="1938992"/>
                </a:xfrm>
                <a:prstGeom prst="rect">
                  <a:avLst/>
                </a:prstGeom>
                <a:blipFill>
                  <a:blip r:embed="rId9"/>
                  <a:stretch>
                    <a:fillRect l="-1047" t="-1250" r="-233" b="-437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1" name="Group 450"/>
            <p:cNvGrpSpPr/>
            <p:nvPr/>
          </p:nvGrpSpPr>
          <p:grpSpPr>
            <a:xfrm>
              <a:off x="7473048" y="9663122"/>
              <a:ext cx="3173316" cy="1254211"/>
              <a:chOff x="7626234" y="9663406"/>
              <a:chExt cx="3502211" cy="1254211"/>
            </a:xfrm>
          </p:grpSpPr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10"/>
              <a:srcRect l="17650" t="42149" r="8664" b="39548"/>
              <a:stretch/>
            </p:blipFill>
            <p:spPr>
              <a:xfrm>
                <a:off x="7626234" y="9663406"/>
                <a:ext cx="3502211" cy="86868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46" name="TextBox 145"/>
              <p:cNvSpPr txBox="1"/>
              <p:nvPr/>
            </p:nvSpPr>
            <p:spPr>
              <a:xfrm>
                <a:off x="8669971" y="10579063"/>
                <a:ext cx="14147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Side view</a:t>
                </a:r>
              </a:p>
            </p:txBody>
          </p:sp>
        </p:grpSp>
        <p:grpSp>
          <p:nvGrpSpPr>
            <p:cNvPr id="450" name="Group 449"/>
            <p:cNvGrpSpPr/>
            <p:nvPr/>
          </p:nvGrpSpPr>
          <p:grpSpPr>
            <a:xfrm>
              <a:off x="6305155" y="11073548"/>
              <a:ext cx="2476736" cy="2908427"/>
              <a:chOff x="6229459" y="11420962"/>
              <a:chExt cx="2795472" cy="3282717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 rotWithShape="1">
              <a:blip r:embed="rId11"/>
              <a:srcRect l="32735" t="26812" r="14683" b="19475"/>
              <a:stretch/>
            </p:blipFill>
            <p:spPr>
              <a:xfrm>
                <a:off x="6229459" y="11420962"/>
                <a:ext cx="2795472" cy="2772309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47" name="TextBox 146"/>
              <p:cNvSpPr txBox="1"/>
              <p:nvPr/>
            </p:nvSpPr>
            <p:spPr>
              <a:xfrm>
                <a:off x="6939953" y="14321556"/>
                <a:ext cx="1890343" cy="382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Bottom view</a:t>
                </a:r>
              </a:p>
            </p:txBody>
          </p:sp>
        </p:grpSp>
        <p:grpSp>
          <p:nvGrpSpPr>
            <p:cNvPr id="452" name="Group 451"/>
            <p:cNvGrpSpPr/>
            <p:nvPr/>
          </p:nvGrpSpPr>
          <p:grpSpPr>
            <a:xfrm>
              <a:off x="9115363" y="11195101"/>
              <a:ext cx="2857311" cy="2966522"/>
              <a:chOff x="8755244" y="11279935"/>
              <a:chExt cx="3085523" cy="3203456"/>
            </a:xfrm>
          </p:grpSpPr>
          <p:sp>
            <p:nvSpPr>
              <p:cNvPr id="470" name="TextBox 469"/>
              <p:cNvSpPr txBox="1"/>
              <p:nvPr/>
            </p:nvSpPr>
            <p:spPr>
              <a:xfrm>
                <a:off x="8755244" y="13851910"/>
                <a:ext cx="3085523" cy="631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Rotating frame from timed single photon counts</a:t>
                </a:r>
              </a:p>
            </p:txBody>
          </p:sp>
          <p:pic>
            <p:nvPicPr>
              <p:cNvPr id="136" name="Picture 135"/>
              <p:cNvPicPr>
                <a:picLocks noChangeAspect="1"/>
              </p:cNvPicPr>
              <p:nvPr/>
            </p:nvPicPr>
            <p:blipFill rotWithShape="1">
              <a:blip r:embed="rId12"/>
              <a:srcRect l="12456" t="22122" r="10647" b="14076"/>
              <a:stretch/>
            </p:blipFill>
            <p:spPr>
              <a:xfrm>
                <a:off x="9000167" y="11279935"/>
                <a:ext cx="2494762" cy="2494762"/>
              </a:xfrm>
              <a:prstGeom prst="rect">
                <a:avLst/>
              </a:prstGeom>
              <a:ln w="12700" cap="sq">
                <a:solidFill>
                  <a:schemeClr val="tx2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grpSp>
          <p:nvGrpSpPr>
            <p:cNvPr id="221" name="Group 220"/>
            <p:cNvGrpSpPr/>
            <p:nvPr/>
          </p:nvGrpSpPr>
          <p:grpSpPr>
            <a:xfrm>
              <a:off x="6406091" y="13071610"/>
              <a:ext cx="645845" cy="352028"/>
              <a:chOff x="20919917" y="24822365"/>
              <a:chExt cx="1015554" cy="491867"/>
            </a:xfrm>
          </p:grpSpPr>
          <p:cxnSp>
            <p:nvCxnSpPr>
              <p:cNvPr id="222" name="Straight Connector 221"/>
              <p:cNvCxnSpPr/>
              <p:nvPr/>
            </p:nvCxnSpPr>
            <p:spPr>
              <a:xfrm>
                <a:off x="21103287" y="25314232"/>
                <a:ext cx="614416" cy="0"/>
              </a:xfrm>
              <a:prstGeom prst="line">
                <a:avLst/>
              </a:prstGeom>
              <a:ln w="88900" cmpd="sng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3" name="TextBox 222"/>
                  <p:cNvSpPr txBox="1"/>
                  <p:nvPr/>
                </p:nvSpPr>
                <p:spPr>
                  <a:xfrm>
                    <a:off x="20919917" y="24822365"/>
                    <a:ext cx="1015554" cy="43003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100 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oMath>
                      </m:oMathPara>
                    </a14:m>
                    <a:endParaRPr lang="en-US" sz="5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3" name="TextBox 2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19917" y="24822365"/>
                    <a:ext cx="1015554" cy="43003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7547" r="-1887" b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4" name="Group 223"/>
            <p:cNvGrpSpPr/>
            <p:nvPr/>
          </p:nvGrpSpPr>
          <p:grpSpPr>
            <a:xfrm>
              <a:off x="9406326" y="13062398"/>
              <a:ext cx="726831" cy="352028"/>
              <a:chOff x="20919917" y="23917370"/>
              <a:chExt cx="1015554" cy="491867"/>
            </a:xfrm>
          </p:grpSpPr>
          <p:cxnSp>
            <p:nvCxnSpPr>
              <p:cNvPr id="225" name="Straight Connector 224"/>
              <p:cNvCxnSpPr/>
              <p:nvPr/>
            </p:nvCxnSpPr>
            <p:spPr>
              <a:xfrm flipV="1">
                <a:off x="21103287" y="24404172"/>
                <a:ext cx="594465" cy="5065"/>
              </a:xfrm>
              <a:prstGeom prst="line">
                <a:avLst/>
              </a:prstGeom>
              <a:ln w="88900" cmpd="sng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6" name="TextBox 225"/>
                  <p:cNvSpPr txBox="1"/>
                  <p:nvPr/>
                </p:nvSpPr>
                <p:spPr>
                  <a:xfrm>
                    <a:off x="20919917" y="23917370"/>
                    <a:ext cx="1015554" cy="4730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50 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oMath>
                      </m:oMathPara>
                    </a14:m>
                    <a:endParaRPr lang="en-US" sz="6000" dirty="0"/>
                  </a:p>
                </p:txBody>
              </p:sp>
            </mc:Choice>
            <mc:Fallback xmlns="">
              <p:sp>
                <p:nvSpPr>
                  <p:cNvPr id="226" name="TextBox 2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19917" y="23917370"/>
                    <a:ext cx="1015554" cy="473041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168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" name="TextBox 5"/>
          <p:cNvSpPr txBox="1"/>
          <p:nvPr/>
        </p:nvSpPr>
        <p:spPr>
          <a:xfrm>
            <a:off x="26176454" y="2964174"/>
            <a:ext cx="87821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Spin squeezing and entanglement</a:t>
            </a:r>
            <a:endParaRPr lang="en-US" sz="4800" b="1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7075772" y="25635252"/>
            <a:ext cx="9762234" cy="4347179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38962040" y="2916048"/>
            <a:ext cx="78602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Multiple quantum coherences</a:t>
            </a:r>
            <a:endParaRPr lang="en-US" sz="4800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39035614" y="26657331"/>
            <a:ext cx="45902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Future Directions</a:t>
            </a:r>
            <a:endParaRPr lang="en-US" sz="4800" b="1" dirty="0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38" y="9000657"/>
            <a:ext cx="4914286" cy="627619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8728" y="5433531"/>
            <a:ext cx="9861899" cy="2180842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5" t="18247" r="18358" b="11542"/>
          <a:stretch/>
        </p:blipFill>
        <p:spPr>
          <a:xfrm>
            <a:off x="9407962" y="24183438"/>
            <a:ext cx="2764328" cy="21571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13" name="TextBox 212"/>
          <p:cNvSpPr txBox="1"/>
          <p:nvPr/>
        </p:nvSpPr>
        <p:spPr>
          <a:xfrm>
            <a:off x="664952" y="23495688"/>
            <a:ext cx="82571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Controlling few-ion 2D crystals with rotating potentials</a:t>
            </a:r>
            <a:endParaRPr lang="en-US" sz="4800" b="1" dirty="0"/>
          </a:p>
        </p:txBody>
      </p:sp>
      <p:sp>
        <p:nvSpPr>
          <p:cNvPr id="253" name="TextBox 252"/>
          <p:cNvSpPr txBox="1"/>
          <p:nvPr/>
        </p:nvSpPr>
        <p:spPr>
          <a:xfrm>
            <a:off x="13445162" y="2897712"/>
            <a:ext cx="7153625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Perpendicular </a:t>
            </a:r>
            <a:r>
              <a:rPr lang="en-US" sz="4800" b="1" dirty="0"/>
              <a:t>laser </a:t>
            </a:r>
            <a:r>
              <a:rPr lang="en-US" sz="4800" b="1" dirty="0" smtClean="0"/>
              <a:t>cooling</a:t>
            </a:r>
          </a:p>
          <a:p>
            <a:r>
              <a:rPr lang="en-US" sz="4800" b="1" dirty="0" smtClean="0"/>
              <a:t>with a rotating wall</a:t>
            </a:r>
          </a:p>
          <a:p>
            <a:r>
              <a:rPr lang="en-US" sz="2400" dirty="0" smtClean="0">
                <a:solidFill>
                  <a:srgbClr val="C00000"/>
                </a:solidFill>
              </a:rPr>
              <a:t>Torrisi, Britton, Bohnet, Bollinger, PRA </a:t>
            </a:r>
            <a:r>
              <a:rPr lang="en-US" sz="2400" b="1" dirty="0" smtClean="0">
                <a:solidFill>
                  <a:srgbClr val="C00000"/>
                </a:solidFill>
              </a:rPr>
              <a:t>93</a:t>
            </a:r>
            <a:r>
              <a:rPr lang="en-US" sz="2400" dirty="0" smtClean="0">
                <a:solidFill>
                  <a:srgbClr val="C00000"/>
                </a:solidFill>
              </a:rPr>
              <a:t> (2016)</a:t>
            </a:r>
            <a:endParaRPr lang="en-US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/>
              <p:cNvSpPr txBox="1"/>
              <p:nvPr/>
            </p:nvSpPr>
            <p:spPr>
              <a:xfrm>
                <a:off x="13693233" y="5084600"/>
                <a:ext cx="6180474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/>
                  <a:t>Accounting for energy exchange with a rotating wall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endParaRPr lang="en-US" sz="2000" b="1" dirty="0" smtClean="0"/>
              </a:p>
              <a:p>
                <a:pPr algn="ctr"/>
                <a:r>
                  <a:rPr lang="en-US" sz="2000" dirty="0" smtClean="0"/>
                  <a:t> Low in-plane temperatures more readily achievable with </a:t>
                </a:r>
              </a:p>
              <a:p>
                <a:pPr algn="ctr"/>
                <a:r>
                  <a:rPr lang="en-US" sz="2000" dirty="0" smtClean="0"/>
                  <a:t>a rotating wall than without</a:t>
                </a:r>
                <a:endParaRPr lang="en-US" sz="2000" dirty="0"/>
              </a:p>
            </p:txBody>
          </p:sp>
        </mc:Choice>
        <mc:Fallback xmlns="">
          <p:sp>
            <p:nvSpPr>
              <p:cNvPr id="254" name="TextBox 2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3233" y="5084600"/>
                <a:ext cx="6180474" cy="1015663"/>
              </a:xfrm>
              <a:prstGeom prst="rect">
                <a:avLst/>
              </a:prstGeom>
              <a:blipFill>
                <a:blip r:embed="rId27"/>
                <a:stretch>
                  <a:fillRect t="-2994" r="-592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" name="TextBox 255"/>
          <p:cNvSpPr txBox="1"/>
          <p:nvPr/>
        </p:nvSpPr>
        <p:spPr>
          <a:xfrm>
            <a:off x="13809607" y="6305723"/>
            <a:ext cx="60342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Rotating wall provides an energy sink for the work done </a:t>
            </a:r>
          </a:p>
          <a:p>
            <a:pPr algn="ctr"/>
            <a:r>
              <a:rPr lang="en-US" sz="2000" dirty="0" smtClean="0"/>
              <a:t>by the perp beam in applying a torque</a:t>
            </a:r>
            <a:endParaRPr lang="en-US" sz="2000" dirty="0"/>
          </a:p>
        </p:txBody>
      </p:sp>
      <p:sp>
        <p:nvSpPr>
          <p:cNvPr id="257" name="TextBox 256"/>
          <p:cNvSpPr txBox="1"/>
          <p:nvPr/>
        </p:nvSpPr>
        <p:spPr>
          <a:xfrm>
            <a:off x="22141803" y="7421601"/>
            <a:ext cx="30118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2-D </a:t>
            </a:r>
            <a:r>
              <a:rPr lang="en-US" sz="2000" dirty="0" smtClean="0"/>
              <a:t>geometry for </a:t>
            </a:r>
          </a:p>
          <a:p>
            <a:pPr algn="ctr"/>
            <a:r>
              <a:rPr lang="en-US" sz="2000" dirty="0" smtClean="0"/>
              <a:t>perpendicular </a:t>
            </a:r>
            <a:r>
              <a:rPr lang="en-US" sz="2000" dirty="0" smtClean="0"/>
              <a:t>laser cooling</a:t>
            </a:r>
            <a:endParaRPr lang="en-US" sz="2000" dirty="0"/>
          </a:p>
        </p:txBody>
      </p:sp>
      <p:pic>
        <p:nvPicPr>
          <p:cNvPr id="258" name="Picture 257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4384" y="8909530"/>
            <a:ext cx="5128828" cy="4653142"/>
          </a:xfrm>
          <a:prstGeom prst="rect">
            <a:avLst/>
          </a:prstGeom>
        </p:spPr>
      </p:pic>
      <p:pic>
        <p:nvPicPr>
          <p:cNvPr id="259" name="Picture 258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9065" y="7285655"/>
            <a:ext cx="5116767" cy="4425779"/>
          </a:xfrm>
          <a:prstGeom prst="rect">
            <a:avLst/>
          </a:prstGeom>
        </p:spPr>
      </p:pic>
      <p:sp>
        <p:nvSpPr>
          <p:cNvPr id="260" name="TextBox 259"/>
          <p:cNvSpPr txBox="1"/>
          <p:nvPr/>
        </p:nvSpPr>
        <p:spPr>
          <a:xfrm>
            <a:off x="14208629" y="12086543"/>
            <a:ext cx="51085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Contours of equilibrium temperature (mK) with</a:t>
            </a:r>
          </a:p>
          <a:p>
            <a:r>
              <a:rPr lang="en-US" sz="2000" dirty="0" smtClean="0"/>
              <a:t> a color plot of the perp laser torque (Joules)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/>
              <p:cNvSpPr txBox="1"/>
              <p:nvPr/>
            </p:nvSpPr>
            <p:spPr>
              <a:xfrm>
                <a:off x="18835240" y="7634172"/>
                <a:ext cx="1782796" cy="9850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=45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Hz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=30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m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1" name="TextBox 2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5240" y="7634172"/>
                <a:ext cx="1782796" cy="985078"/>
              </a:xfrm>
              <a:prstGeom prst="rect">
                <a:avLst/>
              </a:prstGeom>
              <a:blipFill>
                <a:blip r:embed="rId31"/>
                <a:stretch>
                  <a:fillRect r="-4452" b="-10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2" name="TextBox 261"/>
              <p:cNvSpPr txBox="1"/>
              <p:nvPr/>
            </p:nvSpPr>
            <p:spPr>
              <a:xfrm>
                <a:off x="18352746" y="12841979"/>
                <a:ext cx="1934247" cy="9850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=200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Hz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=30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m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62" name="TextBox 2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2746" y="12841979"/>
                <a:ext cx="1934247" cy="985078"/>
              </a:xfrm>
              <a:prstGeom prst="rect">
                <a:avLst/>
              </a:prstGeom>
              <a:blipFill>
                <a:blip r:embed="rId32"/>
                <a:stretch>
                  <a:fillRect r="-3785" b="-11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6135932" y="7606669"/>
            <a:ext cx="1175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Experiment </a:t>
            </a:r>
            <a:r>
              <a:rPr lang="en-US" sz="1800" dirty="0"/>
              <a:t>pulse sequence, composed of cooling laser pulses (blue), microwave pulses (grey), </a:t>
            </a:r>
            <a:r>
              <a:rPr lang="en-US" sz="1800" dirty="0" smtClean="0"/>
              <a:t>and </a:t>
            </a:r>
            <a:r>
              <a:rPr lang="en-US" sz="1800" dirty="0"/>
              <a:t>ODF laser pulses (green). </a:t>
            </a:r>
          </a:p>
        </p:txBody>
      </p: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27823963" y="10055987"/>
            <a:ext cx="9614476" cy="6369168"/>
            <a:chOff x="14411871" y="10609678"/>
            <a:chExt cx="10253987" cy="6787097"/>
          </a:xfrm>
        </p:grpSpPr>
        <p:sp>
          <p:nvSpPr>
            <p:cNvPr id="328" name="Freeform 327"/>
            <p:cNvSpPr/>
            <p:nvPr/>
          </p:nvSpPr>
          <p:spPr>
            <a:xfrm>
              <a:off x="20503183" y="14758691"/>
              <a:ext cx="524789" cy="813477"/>
            </a:xfrm>
            <a:custGeom>
              <a:avLst/>
              <a:gdLst>
                <a:gd name="connsiteX0" fmla="*/ 0 w 701675"/>
                <a:gd name="connsiteY0" fmla="*/ 0 h 892175"/>
                <a:gd name="connsiteX1" fmla="*/ 361950 w 701675"/>
                <a:gd name="connsiteY1" fmla="*/ 92075 h 892175"/>
                <a:gd name="connsiteX2" fmla="*/ 361950 w 701675"/>
                <a:gd name="connsiteY2" fmla="*/ 654050 h 892175"/>
                <a:gd name="connsiteX3" fmla="*/ 701675 w 701675"/>
                <a:gd name="connsiteY3" fmla="*/ 892175 h 892175"/>
                <a:gd name="connsiteX4" fmla="*/ 701675 w 701675"/>
                <a:gd name="connsiteY4" fmla="*/ 892175 h 89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675" h="892175">
                  <a:moveTo>
                    <a:pt x="0" y="0"/>
                  </a:moveTo>
                  <a:lnTo>
                    <a:pt x="361950" y="92075"/>
                  </a:lnTo>
                  <a:lnTo>
                    <a:pt x="361950" y="654050"/>
                  </a:lnTo>
                  <a:lnTo>
                    <a:pt x="701675" y="892175"/>
                  </a:lnTo>
                  <a:lnTo>
                    <a:pt x="701675" y="89217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Freeform 328"/>
            <p:cNvSpPr/>
            <p:nvPr/>
          </p:nvSpPr>
          <p:spPr>
            <a:xfrm>
              <a:off x="21882099" y="14758691"/>
              <a:ext cx="701675" cy="892175"/>
            </a:xfrm>
            <a:custGeom>
              <a:avLst/>
              <a:gdLst>
                <a:gd name="connsiteX0" fmla="*/ 0 w 701675"/>
                <a:gd name="connsiteY0" fmla="*/ 0 h 892175"/>
                <a:gd name="connsiteX1" fmla="*/ 361950 w 701675"/>
                <a:gd name="connsiteY1" fmla="*/ 92075 h 892175"/>
                <a:gd name="connsiteX2" fmla="*/ 361950 w 701675"/>
                <a:gd name="connsiteY2" fmla="*/ 654050 h 892175"/>
                <a:gd name="connsiteX3" fmla="*/ 701675 w 701675"/>
                <a:gd name="connsiteY3" fmla="*/ 892175 h 892175"/>
                <a:gd name="connsiteX4" fmla="*/ 701675 w 701675"/>
                <a:gd name="connsiteY4" fmla="*/ 892175 h 89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675" h="892175">
                  <a:moveTo>
                    <a:pt x="0" y="0"/>
                  </a:moveTo>
                  <a:lnTo>
                    <a:pt x="361950" y="92075"/>
                  </a:lnTo>
                  <a:lnTo>
                    <a:pt x="361950" y="654050"/>
                  </a:lnTo>
                  <a:lnTo>
                    <a:pt x="701675" y="892175"/>
                  </a:lnTo>
                  <a:lnTo>
                    <a:pt x="701675" y="89217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0" name="Group 329"/>
            <p:cNvGrpSpPr/>
            <p:nvPr/>
          </p:nvGrpSpPr>
          <p:grpSpPr>
            <a:xfrm>
              <a:off x="17933537" y="15519151"/>
              <a:ext cx="6022648" cy="1877624"/>
              <a:chOff x="1842100" y="3218762"/>
              <a:chExt cx="9778708" cy="3048616"/>
            </a:xfrm>
          </p:grpSpPr>
          <p:grpSp>
            <p:nvGrpSpPr>
              <p:cNvPr id="331" name="Group 330"/>
              <p:cNvGrpSpPr/>
              <p:nvPr/>
            </p:nvGrpSpPr>
            <p:grpSpPr>
              <a:xfrm>
                <a:off x="1842100" y="3224248"/>
                <a:ext cx="3022810" cy="3022810"/>
                <a:chOff x="3200400" y="1828800"/>
                <a:chExt cx="3657600" cy="3657600"/>
              </a:xfrm>
            </p:grpSpPr>
            <p:pic>
              <p:nvPicPr>
                <p:cNvPr id="343" name="Picture 342"/>
                <p:cNvPicPr>
                  <a:picLocks noChangeAspect="1"/>
                </p:cNvPicPr>
                <p:nvPr/>
              </p:nvPicPr>
              <p:blipFill rotWithShape="1">
                <a:blip r:embed="rId33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5" name="Picture 344"/>
                <p:cNvPicPr>
                  <a:picLocks noChangeAspect="1"/>
                </p:cNvPicPr>
                <p:nvPr/>
              </p:nvPicPr>
              <p:blipFill rotWithShape="1"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6" name="Picture 345"/>
                <p:cNvPicPr>
                  <a:picLocks noChangeAspect="1"/>
                </p:cNvPicPr>
                <p:nvPr/>
              </p:nvPicPr>
              <p:blipFill rotWithShape="1"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sp>
              <p:nvSpPr>
                <p:cNvPr id="347" name="Moon 346"/>
                <p:cNvSpPr/>
                <p:nvPr/>
              </p:nvSpPr>
              <p:spPr>
                <a:xfrm rot="15658415">
                  <a:off x="5342341" y="4446347"/>
                  <a:ext cx="386193" cy="1465157"/>
                </a:xfrm>
                <a:prstGeom prst="moon">
                  <a:avLst>
                    <a:gd name="adj" fmla="val 79748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2" name="Group 331"/>
              <p:cNvGrpSpPr/>
              <p:nvPr/>
            </p:nvGrpSpPr>
            <p:grpSpPr>
              <a:xfrm>
                <a:off x="5252136" y="3244568"/>
                <a:ext cx="3022810" cy="3022810"/>
                <a:chOff x="3200400" y="1828800"/>
                <a:chExt cx="3657600" cy="3657600"/>
              </a:xfrm>
            </p:grpSpPr>
            <p:pic>
              <p:nvPicPr>
                <p:cNvPr id="339" name="Picture 338"/>
                <p:cNvPicPr>
                  <a:picLocks noChangeAspect="1"/>
                </p:cNvPicPr>
                <p:nvPr/>
              </p:nvPicPr>
              <p:blipFill rotWithShape="1">
                <a:blip r:embed="rId36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0" name="Picture 339"/>
                <p:cNvPicPr>
                  <a:picLocks noChangeAspect="1"/>
                </p:cNvPicPr>
                <p:nvPr/>
              </p:nvPicPr>
              <p:blipFill rotWithShape="1"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1" name="Picture 340"/>
                <p:cNvPicPr>
                  <a:picLocks noChangeAspect="1"/>
                </p:cNvPicPr>
                <p:nvPr/>
              </p:nvPicPr>
              <p:blipFill rotWithShape="1">
                <a:blip r:embed="rId37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sp>
              <p:nvSpPr>
                <p:cNvPr id="342" name="Moon 341"/>
                <p:cNvSpPr/>
                <p:nvPr/>
              </p:nvSpPr>
              <p:spPr>
                <a:xfrm rot="15658415">
                  <a:off x="5342341" y="4446347"/>
                  <a:ext cx="386193" cy="1465157"/>
                </a:xfrm>
                <a:prstGeom prst="moon">
                  <a:avLst>
                    <a:gd name="adj" fmla="val 79748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3" name="Group 332"/>
              <p:cNvGrpSpPr/>
              <p:nvPr/>
            </p:nvGrpSpPr>
            <p:grpSpPr>
              <a:xfrm>
                <a:off x="8597998" y="3218762"/>
                <a:ext cx="3022810" cy="3022810"/>
                <a:chOff x="5090160" y="447040"/>
                <a:chExt cx="3657600" cy="3657600"/>
              </a:xfrm>
            </p:grpSpPr>
            <p:grpSp>
              <p:nvGrpSpPr>
                <p:cNvPr id="334" name="Group 333"/>
                <p:cNvGrpSpPr/>
                <p:nvPr/>
              </p:nvGrpSpPr>
              <p:grpSpPr>
                <a:xfrm>
                  <a:off x="5090160" y="447040"/>
                  <a:ext cx="3657600" cy="3657600"/>
                  <a:chOff x="254000" y="1828800"/>
                  <a:chExt cx="3657600" cy="3657600"/>
                </a:xfrm>
              </p:grpSpPr>
              <p:pic>
                <p:nvPicPr>
                  <p:cNvPr id="336" name="Picture 335"/>
                  <p:cNvPicPr>
                    <a:picLocks noChangeAspect="1"/>
                  </p:cNvPicPr>
                  <p:nvPr/>
                </p:nvPicPr>
                <p:blipFill rotWithShape="1">
                  <a:blip r:embed="rId38">
                    <a:alphaModFix amt="93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0" t="25000" r="25000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  <p:pic>
                <p:nvPicPr>
                  <p:cNvPr id="337" name="Picture 336"/>
                  <p:cNvPicPr>
                    <a:picLocks noChangeAspect="1"/>
                  </p:cNvPicPr>
                  <p:nvPr/>
                </p:nvPicPr>
                <p:blipFill rotWithShape="1">
                  <a:blip r:embed="rId3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0" t="25000" r="25000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  <p:pic>
                <p:nvPicPr>
                  <p:cNvPr id="338" name="Picture 337"/>
                  <p:cNvPicPr>
                    <a:picLocks noChangeAspect="1"/>
                  </p:cNvPicPr>
                  <p:nvPr/>
                </p:nvPicPr>
                <p:blipFill rotWithShape="1">
                  <a:blip r:embed="rId40">
                    <a:alphaModFix amt="93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1" t="25000" r="24999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35" name="Moon 334"/>
                <p:cNvSpPr/>
                <p:nvPr/>
              </p:nvSpPr>
              <p:spPr>
                <a:xfrm rot="15474506">
                  <a:off x="7269347" y="3193625"/>
                  <a:ext cx="370363" cy="1207040"/>
                </a:xfrm>
                <a:prstGeom prst="moon">
                  <a:avLst>
                    <a:gd name="adj" fmla="val 77510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349" name="Picture 348"/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58133" y="12525413"/>
              <a:ext cx="2295532" cy="2295532"/>
            </a:xfrm>
            <a:prstGeom prst="rect">
              <a:avLst/>
            </a:prstGeom>
          </p:spPr>
        </p:pic>
        <p:grpSp>
          <p:nvGrpSpPr>
            <p:cNvPr id="350" name="Group 349"/>
            <p:cNvGrpSpPr/>
            <p:nvPr/>
          </p:nvGrpSpPr>
          <p:grpSpPr>
            <a:xfrm>
              <a:off x="17381035" y="16544205"/>
              <a:ext cx="778482" cy="611611"/>
              <a:chOff x="6635189" y="1418354"/>
              <a:chExt cx="778482" cy="611611"/>
            </a:xfrm>
          </p:grpSpPr>
          <p:grpSp>
            <p:nvGrpSpPr>
              <p:cNvPr id="351" name="Group 350"/>
              <p:cNvGrpSpPr/>
              <p:nvPr/>
            </p:nvGrpSpPr>
            <p:grpSpPr>
              <a:xfrm>
                <a:off x="6635189" y="1418354"/>
                <a:ext cx="778482" cy="611611"/>
                <a:chOff x="-350486" y="986702"/>
                <a:chExt cx="778482" cy="611611"/>
              </a:xfrm>
            </p:grpSpPr>
            <p:grpSp>
              <p:nvGrpSpPr>
                <p:cNvPr id="353" name="Group 352"/>
                <p:cNvGrpSpPr/>
                <p:nvPr/>
              </p:nvGrpSpPr>
              <p:grpSpPr>
                <a:xfrm>
                  <a:off x="-176204" y="1131364"/>
                  <a:ext cx="386278" cy="365042"/>
                  <a:chOff x="-256045" y="900707"/>
                  <a:chExt cx="488210" cy="461370"/>
                </a:xfrm>
              </p:grpSpPr>
              <p:cxnSp>
                <p:nvCxnSpPr>
                  <p:cNvPr id="357" name="Straight Arrow Connector 356"/>
                  <p:cNvCxnSpPr/>
                  <p:nvPr/>
                </p:nvCxnSpPr>
                <p:spPr>
                  <a:xfrm flipV="1">
                    <a:off x="231774" y="900707"/>
                    <a:ext cx="0" cy="461370"/>
                  </a:xfrm>
                  <a:prstGeom prst="straightConnector1">
                    <a:avLst/>
                  </a:prstGeom>
                  <a:ln w="12700" cmpd="sng">
                    <a:headEnd type="none"/>
                    <a:tailEnd type="triangle" w="sm" len="sm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Arrow Connector 357"/>
                  <p:cNvCxnSpPr/>
                  <p:nvPr/>
                </p:nvCxnSpPr>
                <p:spPr>
                  <a:xfrm flipH="1">
                    <a:off x="-256045" y="1358901"/>
                    <a:ext cx="488210" cy="0"/>
                  </a:xfrm>
                  <a:prstGeom prst="straightConnector1">
                    <a:avLst/>
                  </a:prstGeom>
                  <a:ln w="12700" cmpd="sng">
                    <a:headEnd type="none"/>
                    <a:tailEnd type="triangle" w="sm" len="sm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354" name="Picture 353"/>
                <p:cNvPicPr>
                  <a:picLocks noChangeAspect="1"/>
                </p:cNvPicPr>
                <p:nvPr/>
              </p:nvPicPr>
              <p:blipFill>
                <a:blip r:embed="rId4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948" y="986702"/>
                  <a:ext cx="121870" cy="121870"/>
                </a:xfrm>
                <a:prstGeom prst="rect">
                  <a:avLst/>
                </a:prstGeom>
              </p:spPr>
            </p:pic>
            <p:pic>
              <p:nvPicPr>
                <p:cNvPr id="355" name="Picture 354"/>
                <p:cNvPicPr>
                  <a:picLocks noChangeAspect="1"/>
                </p:cNvPicPr>
                <p:nvPr/>
              </p:nvPicPr>
              <p:blipFill>
                <a:blip r:embed="rId4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8955" y="1426261"/>
                  <a:ext cx="129041" cy="172052"/>
                </a:xfrm>
                <a:prstGeom prst="rect">
                  <a:avLst/>
                </a:prstGeom>
              </p:spPr>
            </p:pic>
            <p:pic>
              <p:nvPicPr>
                <p:cNvPr id="356" name="Picture 355"/>
                <p:cNvPicPr>
                  <a:picLocks noChangeAspect="1"/>
                </p:cNvPicPr>
                <p:nvPr/>
              </p:nvPicPr>
              <p:blipFill>
                <a:blip r:embed="rId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50486" y="1435471"/>
                  <a:ext cx="136210" cy="121870"/>
                </a:xfrm>
                <a:prstGeom prst="rect">
                  <a:avLst/>
                </a:prstGeom>
              </p:spPr>
            </p:pic>
          </p:grpSp>
          <p:sp>
            <p:nvSpPr>
              <p:cNvPr id="352" name="Oval 351"/>
              <p:cNvSpPr/>
              <p:nvPr/>
            </p:nvSpPr>
            <p:spPr>
              <a:xfrm>
                <a:off x="7154061" y="1879960"/>
                <a:ext cx="80994" cy="80994"/>
              </a:xfrm>
              <a:prstGeom prst="ellipse">
                <a:avLst/>
              </a:prstGeom>
              <a:ln w="12700"/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9" name="Group 358"/>
            <p:cNvGrpSpPr/>
            <p:nvPr/>
          </p:nvGrpSpPr>
          <p:grpSpPr>
            <a:xfrm>
              <a:off x="14591256" y="11227711"/>
              <a:ext cx="2525297" cy="2549728"/>
              <a:chOff x="3190447" y="-2116583"/>
              <a:chExt cx="2525297" cy="2549728"/>
            </a:xfrm>
          </p:grpSpPr>
          <p:grpSp>
            <p:nvGrpSpPr>
              <p:cNvPr id="360" name="Group 359"/>
              <p:cNvGrpSpPr/>
              <p:nvPr/>
            </p:nvGrpSpPr>
            <p:grpSpPr>
              <a:xfrm>
                <a:off x="4198881" y="-2116583"/>
                <a:ext cx="1516863" cy="1564208"/>
                <a:chOff x="-58657" y="-411988"/>
                <a:chExt cx="1917149" cy="1976987"/>
              </a:xfrm>
            </p:grpSpPr>
            <p:cxnSp>
              <p:nvCxnSpPr>
                <p:cNvPr id="365" name="Straight Arrow Connector 364"/>
                <p:cNvCxnSpPr/>
                <p:nvPr/>
              </p:nvCxnSpPr>
              <p:spPr>
                <a:xfrm flipV="1">
                  <a:off x="231775" y="-411988"/>
                  <a:ext cx="0" cy="1774064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Straight Arrow Connector 365"/>
                <p:cNvCxnSpPr/>
                <p:nvPr/>
              </p:nvCxnSpPr>
              <p:spPr>
                <a:xfrm>
                  <a:off x="234951" y="1358901"/>
                  <a:ext cx="1623541" cy="0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Arrow Connector 366"/>
                <p:cNvCxnSpPr/>
                <p:nvPr/>
              </p:nvCxnSpPr>
              <p:spPr>
                <a:xfrm flipH="1">
                  <a:off x="-58657" y="1359326"/>
                  <a:ext cx="292027" cy="205673"/>
                </a:xfrm>
                <a:prstGeom prst="straightConnector1">
                  <a:avLst/>
                </a:prstGeom>
                <a:ln w="12700" cmpd="sng">
                  <a:headEnd type="none" w="med" len="med"/>
                  <a:tailEnd type="none" w="med" len="med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1" name="Group 360"/>
              <p:cNvGrpSpPr/>
              <p:nvPr/>
            </p:nvGrpSpPr>
            <p:grpSpPr>
              <a:xfrm>
                <a:off x="3190447" y="-2056055"/>
                <a:ext cx="2489200" cy="2489200"/>
                <a:chOff x="3454400" y="1341120"/>
                <a:chExt cx="2489200" cy="2489200"/>
              </a:xfrm>
            </p:grpSpPr>
            <p:pic>
              <p:nvPicPr>
                <p:cNvPr id="363" name="Picture 362"/>
                <p:cNvPicPr>
                  <a:picLocks noChangeAspect="1"/>
                </p:cNvPicPr>
                <p:nvPr/>
              </p:nvPicPr>
              <p:blipFill rotWithShape="1">
                <a:blip r:embed="rId4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4" t="24444" r="25371" b="30185"/>
                <a:stretch/>
              </p:blipFill>
              <p:spPr>
                <a:xfrm>
                  <a:off x="3484880" y="1341120"/>
                  <a:ext cx="2438400" cy="2489200"/>
                </a:xfrm>
                <a:prstGeom prst="ellipse">
                  <a:avLst/>
                </a:prstGeom>
              </p:spPr>
            </p:pic>
            <p:pic>
              <p:nvPicPr>
                <p:cNvPr id="364" name="Picture 363"/>
                <p:cNvPicPr>
                  <a:picLocks noChangeAspect="1"/>
                </p:cNvPicPr>
                <p:nvPr/>
              </p:nvPicPr>
              <p:blipFill rotWithShape="1">
                <a:blip r:embed="rId46">
                  <a:alphaModFix amt="92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629" t="24444" r="25000" b="30556"/>
                <a:stretch/>
              </p:blipFill>
              <p:spPr>
                <a:xfrm>
                  <a:off x="3454400" y="1341120"/>
                  <a:ext cx="2489200" cy="2468880"/>
                </a:xfrm>
                <a:prstGeom prst="ellipse">
                  <a:avLst/>
                </a:prstGeom>
              </p:spPr>
            </p:pic>
          </p:grpSp>
          <p:cxnSp>
            <p:nvCxnSpPr>
              <p:cNvPr id="362" name="Straight Arrow Connector 361"/>
              <p:cNvCxnSpPr/>
              <p:nvPr/>
            </p:nvCxnSpPr>
            <p:spPr>
              <a:xfrm flipH="1">
                <a:off x="4054912" y="-552375"/>
                <a:ext cx="143970" cy="101397"/>
              </a:xfrm>
              <a:prstGeom prst="straightConnector1">
                <a:avLst/>
              </a:prstGeom>
              <a:ln w="12700" cmpd="sng">
                <a:headEnd type="none" w="med" len="med"/>
                <a:tailEnd type="triangle" w="sm" len="sm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68" name="Group 367"/>
            <p:cNvGrpSpPr/>
            <p:nvPr/>
          </p:nvGrpSpPr>
          <p:grpSpPr>
            <a:xfrm>
              <a:off x="14691329" y="14582823"/>
              <a:ext cx="2444096" cy="2512155"/>
              <a:chOff x="653554" y="3033109"/>
              <a:chExt cx="2444096" cy="2512155"/>
            </a:xfrm>
          </p:grpSpPr>
          <p:grpSp>
            <p:nvGrpSpPr>
              <p:cNvPr id="369" name="Group 368"/>
              <p:cNvGrpSpPr/>
              <p:nvPr/>
            </p:nvGrpSpPr>
            <p:grpSpPr>
              <a:xfrm>
                <a:off x="770000" y="3033109"/>
                <a:ext cx="2327650" cy="2403825"/>
                <a:chOff x="736354" y="3301451"/>
                <a:chExt cx="2327650" cy="2403825"/>
              </a:xfrm>
            </p:grpSpPr>
            <p:grpSp>
              <p:nvGrpSpPr>
                <p:cNvPr id="371" name="Group 370"/>
                <p:cNvGrpSpPr/>
                <p:nvPr/>
              </p:nvGrpSpPr>
              <p:grpSpPr>
                <a:xfrm>
                  <a:off x="736354" y="3301451"/>
                  <a:ext cx="2327650" cy="2403825"/>
                  <a:chOff x="1070038" y="2967895"/>
                  <a:chExt cx="2327650" cy="2403825"/>
                </a:xfrm>
              </p:grpSpPr>
              <p:grpSp>
                <p:nvGrpSpPr>
                  <p:cNvPr id="373" name="Group 372"/>
                  <p:cNvGrpSpPr/>
                  <p:nvPr/>
                </p:nvGrpSpPr>
                <p:grpSpPr>
                  <a:xfrm>
                    <a:off x="1880825" y="2967895"/>
                    <a:ext cx="1516863" cy="1564208"/>
                    <a:chOff x="-58657" y="-411988"/>
                    <a:chExt cx="1917149" cy="1976987"/>
                  </a:xfrm>
                </p:grpSpPr>
                <p:cxnSp>
                  <p:nvCxnSpPr>
                    <p:cNvPr id="377" name="Straight Arrow Connector 376"/>
                    <p:cNvCxnSpPr/>
                    <p:nvPr/>
                  </p:nvCxnSpPr>
                  <p:spPr>
                    <a:xfrm flipV="1">
                      <a:off x="231775" y="-411988"/>
                      <a:ext cx="0" cy="1774064"/>
                    </a:xfrm>
                    <a:prstGeom prst="straightConnector1">
                      <a:avLst/>
                    </a:prstGeom>
                    <a:ln w="12700" cmpd="sng">
                      <a:headEnd type="none"/>
                      <a:tailEnd type="triangle" w="sm" len="sm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8" name="Straight Arrow Connector 377"/>
                    <p:cNvCxnSpPr/>
                    <p:nvPr/>
                  </p:nvCxnSpPr>
                  <p:spPr>
                    <a:xfrm>
                      <a:off x="234951" y="1358901"/>
                      <a:ext cx="1623541" cy="0"/>
                    </a:xfrm>
                    <a:prstGeom prst="straightConnector1">
                      <a:avLst/>
                    </a:prstGeom>
                    <a:ln w="12700" cmpd="sng">
                      <a:headEnd type="none"/>
                      <a:tailEnd type="triangle" w="sm" len="sm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9" name="Straight Arrow Connector 378"/>
                    <p:cNvCxnSpPr/>
                    <p:nvPr/>
                  </p:nvCxnSpPr>
                  <p:spPr>
                    <a:xfrm flipH="1">
                      <a:off x="-58657" y="1359326"/>
                      <a:ext cx="292027" cy="205673"/>
                    </a:xfrm>
                    <a:prstGeom prst="straightConnector1">
                      <a:avLst/>
                    </a:prstGeom>
                    <a:ln w="12700" cmpd="sng"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74" name="Group 373"/>
                  <p:cNvGrpSpPr>
                    <a:grpSpLocks noChangeAspect="1"/>
                  </p:cNvGrpSpPr>
                  <p:nvPr/>
                </p:nvGrpSpPr>
                <p:grpSpPr>
                  <a:xfrm>
                    <a:off x="1070038" y="3243522"/>
                    <a:ext cx="2128198" cy="2128198"/>
                    <a:chOff x="5618384" y="1087120"/>
                    <a:chExt cx="2438400" cy="2438400"/>
                  </a:xfrm>
                </p:grpSpPr>
                <p:pic>
                  <p:nvPicPr>
                    <p:cNvPr id="375" name="Picture 374"/>
                    <p:cNvPicPr>
                      <a:picLocks noChangeAspect="1"/>
                    </p:cNvPicPr>
                    <p:nvPr/>
                  </p:nvPicPr>
                  <p:blipFill rotWithShape="1">
                    <a:blip r:embed="rId4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435" t="25362" r="25362" b="30435"/>
                    <a:stretch/>
                  </p:blipFill>
                  <p:spPr>
                    <a:xfrm>
                      <a:off x="5618384" y="1087120"/>
                      <a:ext cx="2425148" cy="2425148"/>
                    </a:xfrm>
                    <a:prstGeom prst="ellipse">
                      <a:avLst/>
                    </a:prstGeom>
                  </p:spPr>
                </p:pic>
                <p:pic>
                  <p:nvPicPr>
                    <p:cNvPr id="376" name="Picture 375"/>
                    <p:cNvPicPr>
                      <a:picLocks noChangeAspect="1"/>
                    </p:cNvPicPr>
                    <p:nvPr/>
                  </p:nvPicPr>
                  <p:blipFill rotWithShape="1">
                    <a:blip r:embed="rId48">
                      <a:alphaModFix amt="93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435" t="25362" r="25121" b="30193"/>
                    <a:stretch/>
                  </p:blipFill>
                  <p:spPr>
                    <a:xfrm>
                      <a:off x="5618384" y="1087120"/>
                      <a:ext cx="2438400" cy="2438400"/>
                    </a:xfrm>
                    <a:prstGeom prst="ellipse">
                      <a:avLst/>
                    </a:prstGeom>
                  </p:spPr>
                </p:pic>
              </p:grpSp>
            </p:grpSp>
            <p:cxnSp>
              <p:nvCxnSpPr>
                <p:cNvPr id="372" name="Straight Arrow Connector 371"/>
                <p:cNvCxnSpPr/>
                <p:nvPr/>
              </p:nvCxnSpPr>
              <p:spPr>
                <a:xfrm flipH="1">
                  <a:off x="1401861" y="4842133"/>
                  <a:ext cx="179955" cy="126741"/>
                </a:xfrm>
                <a:prstGeom prst="straightConnector1">
                  <a:avLst/>
                </a:prstGeom>
                <a:ln w="12700" cmpd="sng">
                  <a:headEnd type="none" w="med" len="med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0" name="Oval 369"/>
              <p:cNvSpPr/>
              <p:nvPr/>
            </p:nvSpPr>
            <p:spPr>
              <a:xfrm rot="21243985">
                <a:off x="653554" y="3227438"/>
                <a:ext cx="2317826" cy="2317826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0" name="Group 379"/>
            <p:cNvGrpSpPr/>
            <p:nvPr/>
          </p:nvGrpSpPr>
          <p:grpSpPr>
            <a:xfrm>
              <a:off x="14411871" y="13764725"/>
              <a:ext cx="746914" cy="591181"/>
              <a:chOff x="-140746" y="1095362"/>
              <a:chExt cx="746914" cy="591181"/>
            </a:xfrm>
          </p:grpSpPr>
          <p:grpSp>
            <p:nvGrpSpPr>
              <p:cNvPr id="381" name="Group 380"/>
              <p:cNvGrpSpPr/>
              <p:nvPr/>
            </p:nvGrpSpPr>
            <p:grpSpPr>
              <a:xfrm>
                <a:off x="14816" y="1241858"/>
                <a:ext cx="444339" cy="346335"/>
                <a:chOff x="-14613" y="1040365"/>
                <a:chExt cx="561596" cy="437730"/>
              </a:xfrm>
            </p:grpSpPr>
            <p:cxnSp>
              <p:nvCxnSpPr>
                <p:cNvPr id="394" name="Straight Arrow Connector 393"/>
                <p:cNvCxnSpPr/>
                <p:nvPr/>
              </p:nvCxnSpPr>
              <p:spPr>
                <a:xfrm flipV="1">
                  <a:off x="233366" y="1040365"/>
                  <a:ext cx="0" cy="331238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Arrow Connector 394"/>
                <p:cNvCxnSpPr/>
                <p:nvPr/>
              </p:nvCxnSpPr>
              <p:spPr>
                <a:xfrm>
                  <a:off x="234951" y="1358901"/>
                  <a:ext cx="312032" cy="0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Arrow Connector 395"/>
                <p:cNvCxnSpPr/>
                <p:nvPr/>
              </p:nvCxnSpPr>
              <p:spPr>
                <a:xfrm flipH="1">
                  <a:off x="-14613" y="1359326"/>
                  <a:ext cx="247979" cy="118769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88" name="Picture 387"/>
              <p:cNvPicPr>
                <a:picLocks noChangeAspect="1"/>
              </p:cNvPicPr>
              <p:nvPr/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526" y="1095362"/>
                <a:ext cx="110791" cy="110791"/>
              </a:xfrm>
              <a:prstGeom prst="rect">
                <a:avLst/>
              </a:prstGeom>
            </p:spPr>
          </p:pic>
          <p:pic>
            <p:nvPicPr>
              <p:cNvPr id="392" name="Picture 391"/>
              <p:cNvPicPr>
                <a:picLocks noChangeAspect="1"/>
              </p:cNvPicPr>
              <p:nvPr/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858" y="1430199"/>
                <a:ext cx="117310" cy="156411"/>
              </a:xfrm>
              <a:prstGeom prst="rect">
                <a:avLst/>
              </a:prstGeom>
            </p:spPr>
          </p:pic>
          <p:pic>
            <p:nvPicPr>
              <p:cNvPr id="393" name="Picture 392"/>
              <p:cNvPicPr>
                <a:picLocks noChangeAspect="1"/>
              </p:cNvPicPr>
              <p:nvPr/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40746" y="1575752"/>
                <a:ext cx="123827" cy="110791"/>
              </a:xfrm>
              <a:prstGeom prst="rect">
                <a:avLst/>
              </a:prstGeom>
            </p:spPr>
          </p:pic>
        </p:grpSp>
        <p:sp>
          <p:nvSpPr>
            <p:cNvPr id="397" name="TextBox 396"/>
            <p:cNvSpPr txBox="1"/>
            <p:nvPr/>
          </p:nvSpPr>
          <p:spPr>
            <a:xfrm>
              <a:off x="14896385" y="10889213"/>
              <a:ext cx="1895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Helvetica"/>
                  <a:cs typeface="Helvetica"/>
                </a:rPr>
                <a:t>Coherent Interactions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398" name="TextBox 397"/>
            <p:cNvSpPr txBox="1"/>
            <p:nvPr/>
          </p:nvSpPr>
          <p:spPr>
            <a:xfrm>
              <a:off x="15223824" y="14253052"/>
              <a:ext cx="12490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/>
                  <a:cs typeface="Helvetica"/>
                </a:rPr>
                <a:t>Decoherence</a:t>
              </a:r>
            </a:p>
          </p:txBody>
        </p:sp>
        <p:sp>
          <p:nvSpPr>
            <p:cNvPr id="399" name="Freeform 398"/>
            <p:cNvSpPr/>
            <p:nvPr/>
          </p:nvSpPr>
          <p:spPr>
            <a:xfrm>
              <a:off x="18945224" y="14758691"/>
              <a:ext cx="177800" cy="720725"/>
            </a:xfrm>
            <a:custGeom>
              <a:avLst/>
              <a:gdLst>
                <a:gd name="connsiteX0" fmla="*/ 177800 w 177800"/>
                <a:gd name="connsiteY0" fmla="*/ 0 h 720725"/>
                <a:gd name="connsiteX1" fmla="*/ 0 w 177800"/>
                <a:gd name="connsiteY1" fmla="*/ 69850 h 720725"/>
                <a:gd name="connsiteX2" fmla="*/ 0 w 177800"/>
                <a:gd name="connsiteY2" fmla="*/ 720725 h 720725"/>
                <a:gd name="connsiteX3" fmla="*/ 0 w 177800"/>
                <a:gd name="connsiteY3" fmla="*/ 720725 h 720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800" h="720725">
                  <a:moveTo>
                    <a:pt x="177800" y="0"/>
                  </a:moveTo>
                  <a:lnTo>
                    <a:pt x="0" y="69850"/>
                  </a:lnTo>
                  <a:lnTo>
                    <a:pt x="0" y="720725"/>
                  </a:lnTo>
                  <a:lnTo>
                    <a:pt x="0" y="72072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19801718" y="15020870"/>
              <a:ext cx="2737606" cy="280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1" name="Picture 400"/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45745" y="10609678"/>
              <a:ext cx="7120113" cy="4746743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>
          <a:xfrm>
            <a:off x="26886644" y="21901619"/>
            <a:ext cx="544121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N </a:t>
            </a:r>
            <a:r>
              <a:rPr lang="en-US" sz="2000" dirty="0"/>
              <a:t>= 86 ± </a:t>
            </a:r>
            <a:r>
              <a:rPr lang="en-US" sz="2000" dirty="0" smtClean="0"/>
              <a:t>2. </a:t>
            </a:r>
            <a:r>
              <a:rPr lang="en-US" sz="2000" dirty="0"/>
              <a:t>D</a:t>
            </a:r>
            <a:r>
              <a:rPr lang="en-US" sz="2000" dirty="0" smtClean="0"/>
              <a:t>ashed lines are predictions assuming </a:t>
            </a:r>
            <a:r>
              <a:rPr lang="en-US" sz="2000" dirty="0"/>
              <a:t>homogenous Ising </a:t>
            </a:r>
            <a:r>
              <a:rPr lang="en-US" sz="2000" dirty="0" smtClean="0"/>
              <a:t>interactions. Solid lines include decoherence </a:t>
            </a:r>
            <a:r>
              <a:rPr lang="en-US" sz="2000" dirty="0"/>
              <a:t>from spontaneous emission</a:t>
            </a:r>
            <a:r>
              <a:rPr lang="en-US" sz="2000" dirty="0" smtClean="0"/>
              <a:t>. </a:t>
            </a:r>
            <a:endParaRPr lang="en-US" sz="2800" dirty="0"/>
          </a:p>
        </p:txBody>
      </p:sp>
      <p:sp>
        <p:nvSpPr>
          <p:cNvPr id="22" name="Rectangle 21"/>
          <p:cNvSpPr/>
          <p:nvPr/>
        </p:nvSpPr>
        <p:spPr>
          <a:xfrm>
            <a:off x="26163871" y="3653145"/>
            <a:ext cx="106072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Bohnet, et al, </a:t>
            </a:r>
            <a:r>
              <a:rPr lang="en-US" sz="2400" dirty="0">
                <a:solidFill>
                  <a:srgbClr val="C00000"/>
                </a:solidFill>
              </a:rPr>
              <a:t>arXiv:1512.03756 </a:t>
            </a:r>
            <a:r>
              <a:rPr lang="en-US" sz="2400" dirty="0" smtClean="0">
                <a:solidFill>
                  <a:srgbClr val="C00000"/>
                </a:solidFill>
              </a:rPr>
              <a:t>to be published in Science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103506" y="29979983"/>
            <a:ext cx="118302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Full counting statistics of a non-Gaussian spin state and theoretical Fisher </a:t>
            </a:r>
            <a:r>
              <a:rPr lang="en-US" sz="2000" dirty="0" smtClean="0"/>
              <a:t>information (F). </a:t>
            </a:r>
            <a:r>
              <a:rPr lang="en-US" sz="2000" dirty="0" smtClean="0"/>
              <a:t>Histograms showing </a:t>
            </a:r>
          </a:p>
          <a:p>
            <a:pPr algn="ctr"/>
            <a:r>
              <a:rPr lang="en-US" sz="2000" dirty="0" smtClean="0"/>
              <a:t>the (A) squeezed and (B) anti-squeezed quadratures of the collective spin of N = 127</a:t>
            </a:r>
            <a:r>
              <a:rPr lang="en-US" sz="2000" dirty="0"/>
              <a:t> ± </a:t>
            </a:r>
            <a:r>
              <a:rPr lang="en-US" sz="2000" dirty="0" smtClean="0"/>
              <a:t>4 ions.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TextBox 401"/>
              <p:cNvSpPr txBox="1"/>
              <p:nvPr/>
            </p:nvSpPr>
            <p:spPr>
              <a:xfrm>
                <a:off x="9728372" y="26418463"/>
                <a:ext cx="21939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8 electrodes provide for rotating multipole potentials up to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6000" dirty="0"/>
              </a:p>
            </p:txBody>
          </p:sp>
        </mc:Choice>
        <mc:Fallback xmlns="">
          <p:sp>
            <p:nvSpPr>
              <p:cNvPr id="402" name="TextBox 4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8372" y="26418463"/>
                <a:ext cx="2193957" cy="830997"/>
              </a:xfrm>
              <a:prstGeom prst="rect">
                <a:avLst/>
              </a:prstGeom>
              <a:blipFill>
                <a:blip r:embed="rId65"/>
                <a:stretch>
                  <a:fillRect l="-833" t="-2206" r="-2500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3" name="TextBox 402"/>
          <p:cNvSpPr txBox="1"/>
          <p:nvPr/>
        </p:nvSpPr>
        <p:spPr>
          <a:xfrm>
            <a:off x="634661" y="25324423"/>
            <a:ext cx="84121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solidFill>
                  <a:prstClr val="black"/>
                </a:solidFill>
              </a:rPr>
              <a:t>We apply a controlled torque to the ion crystal using a weak ‘rotating wall’ potential. This radially asymmetric potential is produced using split ring electrodes at the axial trap center. </a:t>
            </a:r>
            <a:r>
              <a:rPr lang="en-US" sz="2400" dirty="0">
                <a:solidFill>
                  <a:prstClr val="black"/>
                </a:solidFill>
              </a:rPr>
              <a:t>Controlling the rotation frequency stabilizes the radial trapping potential, </a:t>
            </a:r>
            <a:r>
              <a:rPr lang="en-US" sz="2400" dirty="0" smtClean="0">
                <a:solidFill>
                  <a:prstClr val="black"/>
                </a:solidFill>
              </a:rPr>
              <a:t>producing stable </a:t>
            </a:r>
            <a:r>
              <a:rPr lang="en-US" sz="2400" dirty="0">
                <a:solidFill>
                  <a:prstClr val="black"/>
                </a:solidFill>
              </a:rPr>
              <a:t>ions crystals in a </a:t>
            </a:r>
            <a:r>
              <a:rPr lang="en-US" sz="2400" dirty="0" smtClean="0">
                <a:solidFill>
                  <a:prstClr val="black"/>
                </a:solidFill>
              </a:rPr>
              <a:t>well-defined </a:t>
            </a:r>
            <a:r>
              <a:rPr lang="en-US" sz="2400" dirty="0">
                <a:solidFill>
                  <a:prstClr val="black"/>
                </a:solidFill>
              </a:rPr>
              <a:t>rotating frame.  </a:t>
            </a:r>
            <a:endParaRPr lang="en-US" sz="2400" dirty="0" smtClean="0">
              <a:solidFill>
                <a:prstClr val="black"/>
              </a:solidFill>
            </a:endParaRPr>
          </a:p>
        </p:txBody>
      </p:sp>
      <p:sp>
        <p:nvSpPr>
          <p:cNvPr id="404" name="TextBox 403"/>
          <p:cNvSpPr txBox="1"/>
          <p:nvPr/>
        </p:nvSpPr>
        <p:spPr>
          <a:xfrm>
            <a:off x="3062146" y="29825751"/>
            <a:ext cx="5996306" cy="640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Images of </a:t>
            </a:r>
            <a:r>
              <a:rPr lang="en-US" sz="1800" dirty="0"/>
              <a:t>different </a:t>
            </a:r>
            <a:r>
              <a:rPr lang="en-US" sz="1800" dirty="0" smtClean="0"/>
              <a:t>single-plane crystals in </a:t>
            </a:r>
            <a:r>
              <a:rPr lang="en-US" sz="1800" dirty="0"/>
              <a:t>the </a:t>
            </a:r>
            <a:r>
              <a:rPr lang="en-US" sz="1800" dirty="0" smtClean="0"/>
              <a:t>rotating frame. </a:t>
            </a:r>
          </a:p>
          <a:p>
            <a:pPr algn="ctr"/>
            <a:r>
              <a:rPr lang="en-US" sz="1800" dirty="0" smtClean="0"/>
              <a:t>Composed of data from 1-2 seconds of integration.</a:t>
            </a:r>
            <a:endParaRPr lang="en-US" sz="1800" dirty="0" smtClean="0">
              <a:solidFill>
                <a:prstClr val="black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2069815" y="27634063"/>
            <a:ext cx="7560529" cy="2143704"/>
            <a:chOff x="2066726" y="27481506"/>
            <a:chExt cx="7560529" cy="2143704"/>
          </a:xfrm>
        </p:grpSpPr>
        <p:pic>
          <p:nvPicPr>
            <p:cNvPr id="246" name="Picture 245"/>
            <p:cNvPicPr>
              <a:picLocks noChangeAspect="1"/>
            </p:cNvPicPr>
            <p:nvPr/>
          </p:nvPicPr>
          <p:blipFill rotWithShape="1">
            <a:blip r:embed="rId66"/>
            <a:srcRect l="19095" t="27748" r="17580" b="20485"/>
            <a:stretch/>
          </p:blipFill>
          <p:spPr>
            <a:xfrm>
              <a:off x="5296711" y="27646195"/>
              <a:ext cx="1778832" cy="1546423"/>
            </a:xfrm>
            <a:prstGeom prst="rect">
              <a:avLst/>
            </a:prstGeom>
            <a:ln w="12700" cap="sq">
              <a:solidFill>
                <a:schemeClr val="tx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49" name="Picture 1400" descr="Machine generated alternative text:&#10;mLastFiIeReadi 82 &#10;Fwall - -sg kHz &#10;mAIphaForXytDis g &#10;mNumLtToPIot &#10;(mxo,myo)— (-20.5, -33) "/>
            <p:cNvPicPr>
              <a:picLocks noChangeAspect="1" noChangeArrowheads="1"/>
            </p:cNvPicPr>
            <p:nvPr/>
          </p:nvPicPr>
          <p:blipFill rotWithShape="1">
            <a:blip r:embed="rId6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45" t="35817" r="22047" b="25033"/>
            <a:stretch/>
          </p:blipFill>
          <p:spPr bwMode="auto">
            <a:xfrm>
              <a:off x="2066726" y="27932805"/>
              <a:ext cx="1143535" cy="973203"/>
            </a:xfrm>
            <a:prstGeom prst="rect">
              <a:avLst/>
            </a:prstGeom>
            <a:ln w="12700" cap="sq">
              <a:solidFill>
                <a:schemeClr val="tx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0" name="Picture 249"/>
            <p:cNvPicPr>
              <a:picLocks noChangeAspect="1"/>
            </p:cNvPicPr>
            <p:nvPr/>
          </p:nvPicPr>
          <p:blipFill rotWithShape="1">
            <a:blip r:embed="rId68"/>
            <a:srcRect l="22002" t="30471" r="16360" b="18437"/>
            <a:stretch/>
          </p:blipFill>
          <p:spPr>
            <a:xfrm>
              <a:off x="3518354" y="27782017"/>
              <a:ext cx="1470263" cy="1274780"/>
            </a:xfrm>
            <a:prstGeom prst="rect">
              <a:avLst/>
            </a:prstGeom>
            <a:ln w="12700" cap="sq">
              <a:solidFill>
                <a:schemeClr val="tx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51" name="Picture 250"/>
            <p:cNvPicPr>
              <a:picLocks noChangeAspect="1"/>
            </p:cNvPicPr>
            <p:nvPr/>
          </p:nvPicPr>
          <p:blipFill rotWithShape="1">
            <a:blip r:embed="rId12"/>
            <a:srcRect l="12456" t="22122" r="10647" b="14076"/>
            <a:stretch/>
          </p:blipFill>
          <p:spPr>
            <a:xfrm>
              <a:off x="7474706" y="27481506"/>
              <a:ext cx="2152549" cy="1875801"/>
            </a:xfrm>
            <a:prstGeom prst="rect">
              <a:avLst/>
            </a:prstGeom>
            <a:ln w="12700" cap="sq">
              <a:solidFill>
                <a:schemeClr val="tx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5" name="TextBox 404"/>
                <p:cNvSpPr txBox="1"/>
                <p:nvPr/>
              </p:nvSpPr>
              <p:spPr>
                <a:xfrm>
                  <a:off x="2114635" y="29016774"/>
                  <a:ext cx="1015554" cy="60843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50 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r>
                    <a:rPr lang="en-US" sz="1400" dirty="0" smtClean="0"/>
                    <a:t> </a:t>
                  </a:r>
                </a:p>
                <a:p>
                  <a:pPr algn="ctr"/>
                  <a:endParaRPr lang="en-US" sz="1400" dirty="0" smtClean="0"/>
                </a:p>
              </p:txBody>
            </p:sp>
          </mc:Choice>
          <mc:Fallback xmlns="">
            <p:sp>
              <p:nvSpPr>
                <p:cNvPr id="405" name="TextBox 4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4635" y="29016774"/>
                  <a:ext cx="1015554" cy="608436"/>
                </a:xfrm>
                <a:prstGeom prst="rect">
                  <a:avLst/>
                </a:prstGeom>
                <a:blipFill>
                  <a:blip r:embed="rId6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6" name="Straight Connector 405"/>
            <p:cNvCxnSpPr/>
            <p:nvPr/>
          </p:nvCxnSpPr>
          <p:spPr>
            <a:xfrm>
              <a:off x="2298005" y="29468714"/>
              <a:ext cx="614416" cy="0"/>
            </a:xfrm>
            <a:prstGeom prst="line">
              <a:avLst/>
            </a:prstGeom>
            <a:ln w="88900" cmpd="sng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/>
          <p:cNvSpPr/>
          <p:nvPr/>
        </p:nvSpPr>
        <p:spPr>
          <a:xfrm>
            <a:off x="39787865" y="14347266"/>
            <a:ext cx="40600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Idealized fidelity signal for </a:t>
            </a:r>
            <a:r>
              <a:rPr lang="en-US" sz="2000" dirty="0"/>
              <a:t>different evolution times </a:t>
            </a:r>
            <a:r>
              <a:rPr lang="en-US" sz="2000" dirty="0" smtClean="0"/>
              <a:t>τ.</a:t>
            </a:r>
            <a:endParaRPr lang="en-US" sz="2000" dirty="0"/>
          </a:p>
        </p:txBody>
      </p:sp>
      <p:sp>
        <p:nvSpPr>
          <p:cNvPr id="29" name="TextBox 28"/>
          <p:cNvSpPr txBox="1"/>
          <p:nvPr/>
        </p:nvSpPr>
        <p:spPr>
          <a:xfrm>
            <a:off x="26118303" y="4123478"/>
            <a:ext cx="11655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Benchmarking of quantum correlations and many-body physics in an open quantum system. </a:t>
            </a:r>
          </a:p>
          <a:p>
            <a:pPr algn="just"/>
            <a:r>
              <a:rPr lang="en-US" sz="2400" dirty="0" smtClean="0"/>
              <a:t>Experimental measurement of Ising spin dynamics demonstrating entanglement by observing spin squeezing. Examine interplay between correlations and decoherence.</a:t>
            </a:r>
            <a:endParaRPr lang="en-US" sz="2400" dirty="0"/>
          </a:p>
        </p:txBody>
      </p:sp>
      <p:sp>
        <p:nvSpPr>
          <p:cNvPr id="409" name="TextBox 408"/>
          <p:cNvSpPr txBox="1"/>
          <p:nvPr/>
        </p:nvSpPr>
        <p:spPr>
          <a:xfrm>
            <a:off x="39003287" y="3729804"/>
            <a:ext cx="115181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Probe </a:t>
            </a:r>
            <a:r>
              <a:rPr lang="en-US" sz="2400" dirty="0"/>
              <a:t>coherence and entanglement of quantum states </a:t>
            </a:r>
            <a:r>
              <a:rPr lang="en-US" sz="2400" dirty="0" smtClean="0"/>
              <a:t>with</a:t>
            </a:r>
            <a:r>
              <a:rPr lang="en-US" sz="2400" dirty="0"/>
              <a:t> </a:t>
            </a:r>
            <a:r>
              <a:rPr lang="en-US" sz="2400" dirty="0" smtClean="0"/>
              <a:t>many-body echoes as in multiple </a:t>
            </a:r>
            <a:r>
              <a:rPr lang="en-US" sz="2400" dirty="0"/>
              <a:t>quantum </a:t>
            </a:r>
            <a:r>
              <a:rPr lang="en-US" sz="2400" dirty="0"/>
              <a:t>NMR (</a:t>
            </a:r>
            <a:r>
              <a:rPr lang="en-US" sz="2400" dirty="0" smtClean="0">
                <a:solidFill>
                  <a:srgbClr val="C00000"/>
                </a:solidFill>
              </a:rPr>
              <a:t>Baum, et al, </a:t>
            </a:r>
            <a:r>
              <a:rPr lang="en-US" sz="2400" dirty="0">
                <a:solidFill>
                  <a:srgbClr val="C00000"/>
                </a:solidFill>
              </a:rPr>
              <a:t>J. Chem. Phys. (1985</a:t>
            </a:r>
            <a:r>
              <a:rPr lang="en-US" sz="2400" dirty="0" smtClean="0">
                <a:solidFill>
                  <a:srgbClr val="C00000"/>
                </a:solidFill>
              </a:rPr>
              <a:t>)</a:t>
            </a:r>
            <a:r>
              <a:rPr lang="en-US" sz="2400" dirty="0" smtClean="0"/>
              <a:t>). </a:t>
            </a:r>
            <a:r>
              <a:rPr lang="en-US" sz="2400" dirty="0" smtClean="0"/>
              <a:t>Useful </a:t>
            </a:r>
            <a:r>
              <a:rPr lang="en-US" sz="2400" dirty="0"/>
              <a:t>for benchmarking quantum simulators and studying dynamics of higher order </a:t>
            </a:r>
            <a:r>
              <a:rPr lang="en-US" sz="2400" dirty="0" smtClean="0"/>
              <a:t>correlations  MQC can provide a lower bound on quantum Fisher information, and therefor a multi-particle entanglement witness.</a:t>
            </a:r>
            <a:endParaRPr lang="en-US" sz="24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798" y="19190186"/>
            <a:ext cx="5520781" cy="367698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 rot="16200000">
            <a:off x="5551646" y="20429378"/>
            <a:ext cx="161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Fringe Contrast</a:t>
            </a:r>
            <a:endParaRPr lang="en-US" sz="1800" dirty="0"/>
          </a:p>
        </p:txBody>
      </p:sp>
      <p:sp>
        <p:nvSpPr>
          <p:cNvPr id="34" name="Rectangle 33"/>
          <p:cNvSpPr/>
          <p:nvPr/>
        </p:nvSpPr>
        <p:spPr>
          <a:xfrm>
            <a:off x="6204559" y="22794209"/>
            <a:ext cx="6048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ea typeface="Times New Roman" panose="02020603050405020304" pitchFamily="18" charset="0"/>
              </a:rPr>
              <a:t>Britton et al., arXiv_1512.00801, to be published in PRA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9281236" y="27450228"/>
            <a:ext cx="5651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Transverse magnetic field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Sensitive force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Apply sub-Doppler cooling (EIT) </a:t>
            </a:r>
            <a:r>
              <a:rPr lang="en-US" sz="2400" dirty="0" smtClean="0"/>
              <a:t>to </a:t>
            </a:r>
            <a:r>
              <a:rPr lang="en-US" sz="2400" dirty="0" smtClean="0"/>
              <a:t>the axial drumhead modes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7179092" y="17243198"/>
            <a:ext cx="96185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</a:t>
            </a:r>
            <a:r>
              <a:rPr lang="en-US" sz="2800" dirty="0" smtClean="0"/>
              <a:t>easure and benchmark modification </a:t>
            </a:r>
            <a:r>
              <a:rPr lang="en-US" sz="2800" dirty="0"/>
              <a:t>of </a:t>
            </a:r>
            <a:r>
              <a:rPr lang="en-US" sz="2800" dirty="0" smtClean="0">
                <a:solidFill>
                  <a:srgbClr val="FF0000"/>
                </a:solidFill>
              </a:rPr>
              <a:t>collective </a:t>
            </a:r>
            <a:r>
              <a:rPr lang="en-US" sz="2800" dirty="0">
                <a:solidFill>
                  <a:srgbClr val="FF0000"/>
                </a:solidFill>
              </a:rPr>
              <a:t>spin </a:t>
            </a:r>
            <a:r>
              <a:rPr lang="en-US" sz="2800" dirty="0" smtClean="0">
                <a:solidFill>
                  <a:srgbClr val="FF0000"/>
                </a:solidFill>
              </a:rPr>
              <a:t>variance </a:t>
            </a:r>
          </a:p>
          <a:p>
            <a:pPr algn="ctr"/>
            <a:r>
              <a:rPr lang="en-US" sz="2800" dirty="0" smtClean="0"/>
              <a:t>and </a:t>
            </a:r>
            <a:r>
              <a:rPr lang="en-US" sz="2800" b="1" dirty="0" smtClean="0"/>
              <a:t>verify </a:t>
            </a:r>
            <a:r>
              <a:rPr lang="en-US" sz="2800" b="1" dirty="0"/>
              <a:t>entanglement </a:t>
            </a:r>
            <a:r>
              <a:rPr lang="en-US" sz="2800" dirty="0" smtClean="0"/>
              <a:t>using spin-squeezing.</a:t>
            </a:r>
            <a:endParaRPr lang="en-US" sz="2800" dirty="0"/>
          </a:p>
        </p:txBody>
      </p:sp>
      <p:sp>
        <p:nvSpPr>
          <p:cNvPr id="37" name="TextBox 36"/>
          <p:cNvSpPr txBox="1"/>
          <p:nvPr/>
        </p:nvSpPr>
        <p:spPr>
          <a:xfrm>
            <a:off x="26419954" y="8207305"/>
            <a:ext cx="109531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Observe </a:t>
            </a:r>
            <a:r>
              <a:rPr lang="en-US" sz="2800" dirty="0" smtClean="0">
                <a:solidFill>
                  <a:srgbClr val="FF0000"/>
                </a:solidFill>
              </a:rPr>
              <a:t>depolarization </a:t>
            </a:r>
            <a:r>
              <a:rPr lang="en-US" sz="2800" dirty="0">
                <a:solidFill>
                  <a:srgbClr val="FF0000"/>
                </a:solidFill>
              </a:rPr>
              <a:t>of the collective </a:t>
            </a:r>
            <a:r>
              <a:rPr lang="en-US" sz="2800" dirty="0" smtClean="0">
                <a:solidFill>
                  <a:srgbClr val="FF0000"/>
                </a:solidFill>
              </a:rPr>
              <a:t>spin</a:t>
            </a:r>
            <a:r>
              <a:rPr lang="en-US" sz="2800" dirty="0" smtClean="0"/>
              <a:t>. </a:t>
            </a:r>
          </a:p>
          <a:p>
            <a:pPr algn="ctr"/>
            <a:r>
              <a:rPr lang="en-US" sz="2800" dirty="0" smtClean="0"/>
              <a:t>Distinguish </a:t>
            </a:r>
            <a:r>
              <a:rPr lang="en-US" sz="2800" dirty="0"/>
              <a:t>destruction </a:t>
            </a:r>
            <a:r>
              <a:rPr lang="en-US" sz="2800" dirty="0" smtClean="0"/>
              <a:t>of correlations </a:t>
            </a:r>
            <a:r>
              <a:rPr lang="en-US" sz="2800" dirty="0"/>
              <a:t>caused by </a:t>
            </a:r>
            <a:r>
              <a:rPr lang="en-US" sz="2800" i="1" dirty="0"/>
              <a:t>decoherence</a:t>
            </a:r>
            <a:r>
              <a:rPr lang="en-US" sz="2800" dirty="0"/>
              <a:t> from </a:t>
            </a:r>
            <a:r>
              <a:rPr lang="en-US" sz="2800" b="1" dirty="0" smtClean="0"/>
              <a:t>coherent </a:t>
            </a:r>
            <a:r>
              <a:rPr lang="en-US" sz="2800" b="1" dirty="0"/>
              <a:t>depolarization </a:t>
            </a:r>
            <a:r>
              <a:rPr lang="en-US" sz="2800" dirty="0"/>
              <a:t>caused by </a:t>
            </a:r>
            <a:r>
              <a:rPr lang="en-US" sz="2800" i="1" dirty="0" smtClean="0"/>
              <a:t>spin-spin </a:t>
            </a:r>
            <a:r>
              <a:rPr lang="en-US" sz="2800" i="1" dirty="0"/>
              <a:t>interaction</a:t>
            </a:r>
            <a:r>
              <a:rPr lang="en-US" sz="2800" dirty="0"/>
              <a:t>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6673993" y="24198791"/>
            <a:ext cx="107487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Observe </a:t>
            </a:r>
            <a:r>
              <a:rPr lang="en-US" sz="2800" dirty="0" smtClean="0">
                <a:solidFill>
                  <a:srgbClr val="FF0000"/>
                </a:solidFill>
              </a:rPr>
              <a:t>non-Gaussian</a:t>
            </a:r>
            <a:r>
              <a:rPr lang="en-US" sz="2800" dirty="0" smtClean="0"/>
              <a:t> </a:t>
            </a:r>
            <a:r>
              <a:rPr lang="en-US" sz="2800" dirty="0"/>
              <a:t>counting statistics in </a:t>
            </a:r>
            <a:r>
              <a:rPr lang="en-US" sz="2800" dirty="0" smtClean="0"/>
              <a:t>collective </a:t>
            </a:r>
            <a:r>
              <a:rPr lang="en-US" sz="2800" dirty="0"/>
              <a:t>spin </a:t>
            </a:r>
            <a:r>
              <a:rPr lang="en-US" sz="2800" dirty="0" smtClean="0"/>
              <a:t>state. </a:t>
            </a:r>
          </a:p>
          <a:p>
            <a:pPr algn="ctr"/>
            <a:r>
              <a:rPr lang="en-US" sz="2800" dirty="0" smtClean="0"/>
              <a:t>Disappearance </a:t>
            </a:r>
            <a:r>
              <a:rPr lang="en-US" sz="2800" dirty="0"/>
              <a:t>of </a:t>
            </a:r>
            <a:r>
              <a:rPr lang="en-US" sz="2800" dirty="0" smtClean="0"/>
              <a:t>spin-squeezing at long times </a:t>
            </a:r>
            <a:r>
              <a:rPr lang="en-US" sz="2800" dirty="0"/>
              <a:t>consistent with </a:t>
            </a:r>
            <a:r>
              <a:rPr lang="en-US" sz="2800" dirty="0" smtClean="0"/>
              <a:t>formation </a:t>
            </a:r>
            <a:r>
              <a:rPr lang="en-US" sz="2800" dirty="0"/>
              <a:t>of </a:t>
            </a:r>
            <a:r>
              <a:rPr lang="en-US" sz="2800" b="1" dirty="0" smtClean="0"/>
              <a:t>over-squeezed state </a:t>
            </a:r>
            <a:r>
              <a:rPr lang="en-US" sz="2800" dirty="0" smtClean="0"/>
              <a:t>- not </a:t>
            </a:r>
            <a:r>
              <a:rPr lang="en-US" sz="2800" dirty="0"/>
              <a:t>just degradation due to decoherence.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28515620" y="22946779"/>
            <a:ext cx="6992325" cy="1158059"/>
            <a:chOff x="28611872" y="22946779"/>
            <a:chExt cx="6992325" cy="1158059"/>
          </a:xfrm>
        </p:grpSpPr>
        <p:sp>
          <p:nvSpPr>
            <p:cNvPr id="207" name="Rounded Rectangle 206"/>
            <p:cNvSpPr/>
            <p:nvPr/>
          </p:nvSpPr>
          <p:spPr>
            <a:xfrm>
              <a:off x="28611872" y="22946779"/>
              <a:ext cx="6992325" cy="1158059"/>
            </a:xfrm>
            <a:prstGeom prst="roundRect">
              <a:avLst/>
            </a:prstGeom>
            <a:solidFill>
              <a:srgbClr val="99D2B9"/>
            </a:solidFill>
            <a:ln>
              <a:solidFill>
                <a:srgbClr val="99D2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/>
                <p:cNvSpPr/>
                <p:nvPr/>
              </p:nvSpPr>
              <p:spPr>
                <a:xfrm>
                  <a:off x="28689170" y="23021931"/>
                  <a:ext cx="3112069" cy="9887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[(</m:t>
                            </m:r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d>
                              </m:e>
                            </m:acc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0" name="Rectangle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89170" y="23021931"/>
                  <a:ext cx="3112069" cy="988732"/>
                </a:xfrm>
                <a:prstGeom prst="rect">
                  <a:avLst/>
                </a:prstGeom>
                <a:blipFill>
                  <a:blip r:embed="rId7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32129341" y="23337324"/>
                  <a:ext cx="3238644" cy="3745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entangled</m:t>
                            </m:r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: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&lt;1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29341" y="23337324"/>
                  <a:ext cx="3238644" cy="374526"/>
                </a:xfrm>
                <a:prstGeom prst="rect">
                  <a:avLst/>
                </a:prstGeom>
                <a:blipFill>
                  <a:blip r:embed="rId72"/>
                  <a:stretch>
                    <a:fillRect l="-3202" r="-2072" b="-3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89" name="Picture 188"/>
          <p:cNvPicPr>
            <a:picLocks noChangeAspect="1" noChangeArrowheads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1164" y="29814205"/>
            <a:ext cx="1775968" cy="563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0" name="TextBox 22"/>
          <p:cNvSpPr txBox="1"/>
          <p:nvPr/>
        </p:nvSpPr>
        <p:spPr>
          <a:xfrm>
            <a:off x="39051159" y="29093566"/>
            <a:ext cx="53760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1757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351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35270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47027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5878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70541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982298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9405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dirty="0"/>
              <a:t>Acknowledgements: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8106" y="29037904"/>
            <a:ext cx="1682507" cy="1692232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2455541" y="21939719"/>
            <a:ext cx="46203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dirty="0">
                <a:solidFill>
                  <a:prstClr val="black"/>
                </a:solidFill>
              </a:rPr>
              <a:t>M</a:t>
            </a:r>
            <a:r>
              <a:rPr lang="en-US" sz="2000" dirty="0" smtClean="0">
                <a:solidFill>
                  <a:prstClr val="black"/>
                </a:solidFill>
              </a:rPr>
              <a:t>inimum </a:t>
            </a:r>
            <a:r>
              <a:rPr lang="en-US" sz="2000" dirty="0">
                <a:solidFill>
                  <a:prstClr val="black"/>
                </a:solidFill>
              </a:rPr>
              <a:t>(green points) and maximum (black points) spin </a:t>
            </a:r>
            <a:r>
              <a:rPr lang="en-US" sz="2000" dirty="0" smtClean="0">
                <a:solidFill>
                  <a:prstClr val="black"/>
                </a:solidFill>
              </a:rPr>
              <a:t>variance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6178977" y="16268933"/>
            <a:ext cx="115947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b="1" dirty="0" smtClean="0">
                <a:solidFill>
                  <a:prstClr val="black"/>
                </a:solidFill>
              </a:rPr>
              <a:t>Plot</a:t>
            </a:r>
            <a:r>
              <a:rPr lang="en-US" sz="2000" dirty="0" smtClean="0">
                <a:solidFill>
                  <a:prstClr val="black"/>
                </a:solidFill>
              </a:rPr>
              <a:t>: Contrast decay for N </a:t>
            </a:r>
            <a:r>
              <a:rPr lang="en-US" sz="2000" dirty="0">
                <a:solidFill>
                  <a:prstClr val="black"/>
                </a:solidFill>
              </a:rPr>
              <a:t>= 21, 58, and 144 ions </a:t>
            </a:r>
            <a:r>
              <a:rPr lang="en-US" sz="2000" dirty="0" smtClean="0">
                <a:solidFill>
                  <a:prstClr val="black"/>
                </a:solidFill>
              </a:rPr>
              <a:t>(black </a:t>
            </a:r>
            <a:r>
              <a:rPr lang="en-US" sz="2000" dirty="0">
                <a:solidFill>
                  <a:prstClr val="black"/>
                </a:solidFill>
              </a:rPr>
              <a:t>circles, red squares, and blue </a:t>
            </a:r>
            <a:r>
              <a:rPr lang="en-US" sz="2000" dirty="0" smtClean="0">
                <a:solidFill>
                  <a:prstClr val="black"/>
                </a:solidFill>
              </a:rPr>
              <a:t>diamonds). Black squares show contrast </a:t>
            </a:r>
            <a:r>
              <a:rPr lang="en-US" sz="2000" dirty="0">
                <a:solidFill>
                  <a:prstClr val="black"/>
                </a:solidFill>
              </a:rPr>
              <a:t>decay </a:t>
            </a:r>
            <a:r>
              <a:rPr lang="en-US" sz="2000" dirty="0" smtClean="0">
                <a:solidFill>
                  <a:prstClr val="black"/>
                </a:solidFill>
              </a:rPr>
              <a:t>from decoherence </a:t>
            </a:r>
            <a:r>
              <a:rPr lang="en-US" sz="2000" dirty="0">
                <a:solidFill>
                  <a:prstClr val="black"/>
                </a:solidFill>
              </a:rPr>
              <a:t>due to spontaneous emission </a:t>
            </a:r>
            <a:r>
              <a:rPr lang="en-US" sz="2000" dirty="0" smtClean="0">
                <a:solidFill>
                  <a:prstClr val="black"/>
                </a:solidFill>
              </a:rPr>
              <a:t>in </a:t>
            </a:r>
            <a:r>
              <a:rPr lang="en-US" sz="2000" dirty="0">
                <a:solidFill>
                  <a:prstClr val="black"/>
                </a:solidFill>
              </a:rPr>
              <a:t>the absence of spin-spin </a:t>
            </a:r>
            <a:r>
              <a:rPr lang="en-US" sz="2000" dirty="0" smtClean="0">
                <a:solidFill>
                  <a:prstClr val="black"/>
                </a:solidFill>
              </a:rPr>
              <a:t>coupling.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219817" y="5798975"/>
            <a:ext cx="110104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Overlap</a:t>
            </a:r>
            <a:r>
              <a:rPr lang="en-US" sz="2800" dirty="0" smtClean="0"/>
              <a:t> with initial state as a function of rotation angle yields </a:t>
            </a:r>
            <a:r>
              <a:rPr lang="en-US" sz="2800" b="1" dirty="0" smtClean="0"/>
              <a:t>oscillations </a:t>
            </a:r>
            <a:r>
              <a:rPr lang="en-US" sz="2800" dirty="0" smtClean="0"/>
              <a:t>from which the multiple quantum </a:t>
            </a:r>
            <a:r>
              <a:rPr lang="en-US" sz="2800" b="1" dirty="0" smtClean="0"/>
              <a:t>coherences </a:t>
            </a:r>
            <a:r>
              <a:rPr lang="en-US" sz="2800" dirty="0" smtClean="0"/>
              <a:t>are obtained.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0983392" y="15666438"/>
                <a:ext cx="777036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Measurement </a:t>
                </a:r>
                <a:r>
                  <a:rPr lang="en-US" sz="2800" dirty="0"/>
                  <a:t>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 smtClean="0"/>
                  <a:t> as a function of rotation angle serves as a </a:t>
                </a:r>
                <a:r>
                  <a:rPr lang="en-US" sz="2800" b="1" dirty="0" smtClean="0"/>
                  <a:t>benchmark </a:t>
                </a:r>
                <a:r>
                  <a:rPr lang="en-US" sz="2800" dirty="0" smtClean="0"/>
                  <a:t>of quantum simulator.</a:t>
                </a:r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83392" y="15666438"/>
                <a:ext cx="7770360" cy="954107"/>
              </a:xfrm>
              <a:prstGeom prst="rect">
                <a:avLst/>
              </a:prstGeom>
              <a:blipFill>
                <a:blip r:embed="rId78"/>
                <a:stretch>
                  <a:fillRect l="-941" t="-6410" r="-2039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26130640" y="11392483"/>
            <a:ext cx="19307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Coherent Ising interactions give rise to </a:t>
            </a:r>
            <a:r>
              <a:rPr lang="en-US" sz="2000" dirty="0" smtClean="0">
                <a:solidFill>
                  <a:prstClr val="black"/>
                </a:solidFill>
              </a:rPr>
              <a:t>(over) squeezed </a:t>
            </a:r>
            <a:r>
              <a:rPr lang="en-US" sz="2000" dirty="0">
                <a:solidFill>
                  <a:prstClr val="black"/>
                </a:solidFill>
              </a:rPr>
              <a:t>state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6128111" y="14400713"/>
            <a:ext cx="183315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Decoherence </a:t>
            </a:r>
            <a:r>
              <a:rPr lang="en-US" sz="2000" dirty="0">
                <a:solidFill>
                  <a:prstClr val="black"/>
                </a:solidFill>
              </a:rPr>
              <a:t>leads to shortening of Bloch vector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6911342" y="9827455"/>
            <a:ext cx="102940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Depolarization of the collective spin from spin-spin interactions and decoherence</a:t>
            </a:r>
            <a:endParaRPr lang="en-US" sz="2400" dirty="0"/>
          </a:p>
        </p:txBody>
      </p:sp>
      <p:sp>
        <p:nvSpPr>
          <p:cNvPr id="39" name="Right Arrow 38"/>
          <p:cNvSpPr/>
          <p:nvPr/>
        </p:nvSpPr>
        <p:spPr>
          <a:xfrm>
            <a:off x="8868594" y="11234000"/>
            <a:ext cx="575749" cy="539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8412186" y="7799020"/>
            <a:ext cx="203017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Experimental </a:t>
            </a:r>
            <a:r>
              <a:rPr lang="en-US" sz="2000" dirty="0" smtClean="0">
                <a:solidFill>
                  <a:prstClr val="black"/>
                </a:solidFill>
              </a:rPr>
              <a:t>sequence. </a:t>
            </a:r>
            <a:r>
              <a:rPr lang="en-US" sz="2000" dirty="0">
                <a:solidFill>
                  <a:prstClr val="black"/>
                </a:solidFill>
              </a:rPr>
              <a:t>Bloch spheres show evolution of state. 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43818467" y="14181867"/>
            <a:ext cx="52169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Fourier transforms of the fidelity signals of (b). The Fourier amplitudes are identical with the multiple quantum </a:t>
            </a:r>
            <a:r>
              <a:rPr lang="en-US" sz="2000" dirty="0" smtClean="0">
                <a:solidFill>
                  <a:prstClr val="black"/>
                </a:solidFill>
              </a:rPr>
              <a:t>coherences.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3342575" y="23120313"/>
            <a:ext cx="7106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Spin-motion entanglement</a:t>
            </a:r>
          </a:p>
        </p:txBody>
      </p:sp>
      <p:grpSp>
        <p:nvGrpSpPr>
          <p:cNvPr id="182" name="Group 181"/>
          <p:cNvGrpSpPr>
            <a:grpSpLocks noChangeAspect="1"/>
          </p:cNvGrpSpPr>
          <p:nvPr/>
        </p:nvGrpSpPr>
        <p:grpSpPr>
          <a:xfrm>
            <a:off x="22223274" y="24845091"/>
            <a:ext cx="2668870" cy="3048492"/>
            <a:chOff x="33929756" y="7105608"/>
            <a:chExt cx="2925175" cy="3341256"/>
          </a:xfrm>
        </p:grpSpPr>
        <p:pic>
          <p:nvPicPr>
            <p:cNvPr id="184" name="Picture 183"/>
            <p:cNvPicPr>
              <a:picLocks noChangeAspect="1"/>
            </p:cNvPicPr>
            <p:nvPr/>
          </p:nvPicPr>
          <p:blipFill>
            <a:blip r:embed="rId79"/>
            <a:stretch>
              <a:fillRect/>
            </a:stretch>
          </p:blipFill>
          <p:spPr>
            <a:xfrm>
              <a:off x="33929756" y="7105608"/>
              <a:ext cx="2925175" cy="3341256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6" name="TextBox 185"/>
                <p:cNvSpPr txBox="1">
                  <a:spLocks noChangeAspect="1"/>
                </p:cNvSpPr>
                <p:nvPr/>
              </p:nvSpPr>
              <p:spPr>
                <a:xfrm>
                  <a:off x="35613007" y="9965967"/>
                  <a:ext cx="1234279" cy="371067"/>
                </a:xfrm>
                <a:prstGeom prst="rect">
                  <a:avLst/>
                </a:prstGeom>
                <a:solidFill>
                  <a:srgbClr val="E9EAE5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=4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US" sz="2200" dirty="0"/>
                </a:p>
              </p:txBody>
            </p:sp>
          </mc:Choice>
          <mc:Fallback>
            <p:sp>
              <p:nvSpPr>
                <p:cNvPr id="186" name="TextBox 1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13007" y="9965967"/>
                  <a:ext cx="1234279" cy="371067"/>
                </a:xfrm>
                <a:prstGeom prst="rect">
                  <a:avLst/>
                </a:prstGeom>
                <a:blipFill>
                  <a:blip r:embed="rId80"/>
                  <a:stretch>
                    <a:fillRect l="-8649" r="-5946" b="-3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8" name="TextBox 187"/>
          <p:cNvSpPr txBox="1"/>
          <p:nvPr/>
        </p:nvSpPr>
        <p:spPr>
          <a:xfrm>
            <a:off x="22019487" y="27942463"/>
            <a:ext cx="30685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prstClr val="black"/>
                </a:solidFill>
              </a:rPr>
              <a:t>Residual spin-motional entanglement leads to shortening of the Bloch vector and is minimized at certain drive times for a given detuning</a:t>
            </a:r>
            <a:r>
              <a:rPr lang="en-US" sz="2200" dirty="0" smtClean="0">
                <a:solidFill>
                  <a:prstClr val="black"/>
                </a:solidFill>
                <a:sym typeface="Technic" panose="00000400000000000000" pitchFamily="2" charset="2"/>
              </a:rPr>
              <a:t>. </a:t>
            </a:r>
            <a:endParaRPr lang="en-US" sz="2200" dirty="0">
              <a:solidFill>
                <a:prstClr val="black"/>
              </a:solidFill>
              <a:sym typeface="Technic" panose="00000400000000000000" pitchFamily="2" charset="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/>
              <p:cNvSpPr txBox="1"/>
              <p:nvPr/>
            </p:nvSpPr>
            <p:spPr>
              <a:xfrm>
                <a:off x="13450862" y="23766011"/>
                <a:ext cx="4306755" cy="1080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𝑂𝐷𝐹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0862" y="23766011"/>
                <a:ext cx="4306755" cy="1080296"/>
              </a:xfrm>
              <a:prstGeom prst="rect">
                <a:avLst/>
              </a:prstGeom>
              <a:blipFill>
                <a:blip r:embed="rId8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/>
              <p:cNvSpPr txBox="1"/>
              <p:nvPr/>
            </p:nvSpPr>
            <p:spPr>
              <a:xfrm>
                <a:off x="13487885" y="24927752"/>
                <a:ext cx="3557832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𝑂𝐷𝐹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𝑆𝑀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7885" y="24927752"/>
                <a:ext cx="3557832" cy="379206"/>
              </a:xfrm>
              <a:prstGeom prst="rect">
                <a:avLst/>
              </a:prstGeom>
              <a:blipFill>
                <a:blip r:embed="rId82"/>
                <a:stretch>
                  <a:fillRect l="-1715" t="-17742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/>
              <p:cNvSpPr txBox="1"/>
              <p:nvPr/>
            </p:nvSpPr>
            <p:spPr>
              <a:xfrm>
                <a:off x="13646479" y="29093566"/>
                <a:ext cx="4653518" cy="1117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6479" y="29093566"/>
                <a:ext cx="4653518" cy="1117550"/>
              </a:xfrm>
              <a:prstGeom prst="rect">
                <a:avLst/>
              </a:prstGeom>
              <a:blipFill>
                <a:blip r:embed="rId8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Group 87"/>
          <p:cNvGrpSpPr/>
          <p:nvPr/>
        </p:nvGrpSpPr>
        <p:grpSpPr>
          <a:xfrm>
            <a:off x="17940712" y="24252306"/>
            <a:ext cx="3978658" cy="1015663"/>
            <a:chOff x="21063812" y="29400610"/>
            <a:chExt cx="3978658" cy="1015663"/>
          </a:xfrm>
        </p:grpSpPr>
        <p:sp>
          <p:nvSpPr>
            <p:cNvPr id="220" name="Rounded Rectangle 219"/>
            <p:cNvSpPr/>
            <p:nvPr/>
          </p:nvSpPr>
          <p:spPr>
            <a:xfrm>
              <a:off x="21075650" y="29451606"/>
              <a:ext cx="3966820" cy="942130"/>
            </a:xfrm>
            <a:prstGeom prst="roundRect">
              <a:avLst/>
            </a:prstGeom>
            <a:solidFill>
              <a:srgbClr val="99D2B9"/>
            </a:solidFill>
            <a:ln>
              <a:solidFill>
                <a:srgbClr val="99D2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angle 78"/>
                <p:cNvSpPr/>
                <p:nvPr/>
              </p:nvSpPr>
              <p:spPr>
                <a:xfrm>
                  <a:off x="23383489" y="29714483"/>
                  <a:ext cx="160229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9" name="Rectangl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83489" y="29714483"/>
                  <a:ext cx="1602297" cy="400110"/>
                </a:xfrm>
                <a:prstGeom prst="rect">
                  <a:avLst/>
                </a:prstGeom>
                <a:blipFill>
                  <a:blip r:embed="rId88"/>
                  <a:stretch>
                    <a:fillRect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TextBox 79"/>
            <p:cNvSpPr txBox="1"/>
            <p:nvPr/>
          </p:nvSpPr>
          <p:spPr>
            <a:xfrm>
              <a:off x="21063812" y="29400610"/>
              <a:ext cx="250654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Detuning of ODF frequency difference from COM mode</a:t>
              </a:r>
              <a:endParaRPr lang="en-US" sz="2000" dirty="0"/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18714233" y="28867511"/>
            <a:ext cx="2980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Spin-spin coupling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Ising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Dominant for large detunings</a:t>
            </a:r>
            <a:endParaRPr lang="en-US" sz="24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13222872" y="13866698"/>
            <a:ext cx="11923195" cy="9251947"/>
            <a:chOff x="13222872" y="14132171"/>
            <a:chExt cx="11923195" cy="9251947"/>
          </a:xfrm>
        </p:grpSpPr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8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22872" y="18750974"/>
              <a:ext cx="6256275" cy="2412056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>
              <a:off x="13375503" y="14132171"/>
              <a:ext cx="11770564" cy="9251947"/>
              <a:chOff x="13375503" y="14161668"/>
              <a:chExt cx="11770564" cy="9251947"/>
            </a:xfrm>
          </p:grpSpPr>
          <p:grpSp>
            <p:nvGrpSpPr>
              <p:cNvPr id="96" name="Group 95"/>
              <p:cNvGrpSpPr/>
              <p:nvPr/>
            </p:nvGrpSpPr>
            <p:grpSpPr>
              <a:xfrm>
                <a:off x="13375503" y="14161668"/>
                <a:ext cx="11770564" cy="9251947"/>
                <a:chOff x="13375503" y="14402298"/>
                <a:chExt cx="11770564" cy="9251947"/>
              </a:xfrm>
            </p:grpSpPr>
            <p:sp>
              <p:nvSpPr>
                <p:cNvPr id="76" name="TextBox 75"/>
                <p:cNvSpPr txBox="1"/>
                <p:nvPr/>
              </p:nvSpPr>
              <p:spPr>
                <a:xfrm>
                  <a:off x="13450862" y="22074688"/>
                  <a:ext cx="1486528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smtClean="0"/>
                    <a:t>1D optical lattice wavefronts</a:t>
                  </a:r>
                  <a:endParaRPr lang="en-US" sz="2000" dirty="0"/>
                </a:p>
              </p:txBody>
            </p:sp>
            <p:grpSp>
              <p:nvGrpSpPr>
                <p:cNvPr id="84" name="Group 83"/>
                <p:cNvGrpSpPr/>
                <p:nvPr/>
              </p:nvGrpSpPr>
              <p:grpSpPr>
                <a:xfrm>
                  <a:off x="13375503" y="14402298"/>
                  <a:ext cx="11770564" cy="8330615"/>
                  <a:chOff x="13375503" y="14935698"/>
                  <a:chExt cx="11770564" cy="8330615"/>
                </a:xfrm>
              </p:grpSpPr>
              <p:sp>
                <p:nvSpPr>
                  <p:cNvPr id="209" name="Rounded Rectangle 208"/>
                  <p:cNvSpPr/>
                  <p:nvPr/>
                </p:nvSpPr>
                <p:spPr>
                  <a:xfrm>
                    <a:off x="16416593" y="18124426"/>
                    <a:ext cx="2693974" cy="940532"/>
                  </a:xfrm>
                  <a:prstGeom prst="roundRect">
                    <a:avLst/>
                  </a:prstGeom>
                  <a:solidFill>
                    <a:srgbClr val="99D2B9"/>
                  </a:solidFill>
                  <a:ln>
                    <a:solidFill>
                      <a:srgbClr val="99D2B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8" name="Rounded Rectangle 207"/>
                  <p:cNvSpPr/>
                  <p:nvPr/>
                </p:nvSpPr>
                <p:spPr>
                  <a:xfrm>
                    <a:off x="16649700" y="17149728"/>
                    <a:ext cx="2084434" cy="820735"/>
                  </a:xfrm>
                  <a:prstGeom prst="roundRect">
                    <a:avLst/>
                  </a:prstGeom>
                  <a:solidFill>
                    <a:srgbClr val="99D2B9"/>
                  </a:solidFill>
                  <a:ln>
                    <a:solidFill>
                      <a:srgbClr val="99D2B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65" name="Group 64"/>
                  <p:cNvGrpSpPr/>
                  <p:nvPr/>
                </p:nvGrpSpPr>
                <p:grpSpPr>
                  <a:xfrm>
                    <a:off x="13375503" y="14935698"/>
                    <a:ext cx="11770564" cy="8330615"/>
                    <a:chOff x="13375503" y="14935698"/>
                    <a:chExt cx="11770564" cy="8330615"/>
                  </a:xfrm>
                </p:grpSpPr>
                <p:grpSp>
                  <p:nvGrpSpPr>
                    <p:cNvPr id="24" name="Group 23"/>
                    <p:cNvGrpSpPr/>
                    <p:nvPr/>
                  </p:nvGrpSpPr>
                  <p:grpSpPr>
                    <a:xfrm>
                      <a:off x="13375503" y="14935698"/>
                      <a:ext cx="11770564" cy="5851918"/>
                      <a:chOff x="-11495016" y="17878021"/>
                      <a:chExt cx="11770564" cy="5851918"/>
                    </a:xfrm>
                  </p:grpSpPr>
                  <p:sp>
                    <p:nvSpPr>
                      <p:cNvPr id="382" name="TextBox 381"/>
                      <p:cNvSpPr txBox="1"/>
                      <p:nvPr/>
                    </p:nvSpPr>
                    <p:spPr>
                      <a:xfrm>
                        <a:off x="-11390876" y="18702814"/>
                        <a:ext cx="11345394" cy="156966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just"/>
                        <a:r>
                          <a:rPr lang="en-US" sz="2400" dirty="0"/>
                          <a:t>Two far-detuned laser beams produce a spin-dependent optical dipole force (ODF) at the ions that </a:t>
                        </a:r>
                        <a:r>
                          <a:rPr lang="en-US" sz="2400" dirty="0" smtClean="0"/>
                          <a:t>gives </a:t>
                        </a:r>
                        <a:r>
                          <a:rPr lang="en-US" sz="2400" dirty="0"/>
                          <a:t>rise to a spin-spin interaction. Combined with a transverse magnetic field, we can realize non-trivial quantum magnetic interactions. </a:t>
                        </a:r>
                      </a:p>
                      <a:p>
                        <a:endParaRPr lang="en-US" sz="2400" dirty="0"/>
                      </a:p>
                    </p:txBody>
                  </p:sp>
                  <p:grpSp>
                    <p:nvGrpSpPr>
                      <p:cNvPr id="383" name="Group 382"/>
                      <p:cNvGrpSpPr/>
                      <p:nvPr/>
                    </p:nvGrpSpPr>
                    <p:grpSpPr>
                      <a:xfrm>
                        <a:off x="-11473656" y="21055890"/>
                        <a:ext cx="5713704" cy="930069"/>
                        <a:chOff x="5892783" y="9987764"/>
                        <a:chExt cx="5713704" cy="933217"/>
                      </a:xfrm>
                    </p:grpSpPr>
                    <p:sp>
                      <p:nvSpPr>
                        <p:cNvPr id="389" name="TextBox 388"/>
                        <p:cNvSpPr txBox="1"/>
                        <p:nvPr/>
                      </p:nvSpPr>
                      <p:spPr>
                        <a:xfrm>
                          <a:off x="5892783" y="9987764"/>
                          <a:ext cx="2639148" cy="92645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1800" dirty="0"/>
                            <a:t>Engineered Ising interaction from</a:t>
                          </a:r>
                        </a:p>
                        <a:p>
                          <a:pPr algn="ctr"/>
                          <a:r>
                            <a:rPr lang="en-US" sz="1800" dirty="0"/>
                            <a:t>spin-dependent ODF</a:t>
                          </a:r>
                        </a:p>
                      </p:txBody>
                    </p:sp>
                    <mc:AlternateContent xmlns:mc="http://schemas.openxmlformats.org/markup-compatibility/2006" xmlns:a14="http://schemas.microsoft.com/office/drawing/2010/main">
                      <mc:Choice Requires="a14">
                        <p:graphicFrame>
                          <p:nvGraphicFramePr>
                            <p:cNvPr id="390" name="Object 389"/>
                            <p:cNvGraphicFramePr>
                              <a:graphicFrameLocks noChangeAspect="1"/>
                            </p:cNvGraphicFramePr>
                            <p:nvPr>
                              <p:extLst>
                                <p:ext uri="{D42A27DB-BD31-4B8C-83A1-F6EECF244321}">
                                  <p14:modId xmlns:p14="http://schemas.microsoft.com/office/powerpoint/2010/main" val="3172698242"/>
                                </p:ext>
                              </p:extLst>
                            </p:nvPr>
                          </p:nvGraphicFramePr>
                          <p:xfrm>
                            <a:off x="9014990" y="10039871"/>
                            <a:ext cx="2591497" cy="881110"/>
                          </p:xfrm>
                          <a:graphic>
                            <a:graphicData uri="http://schemas.openxmlformats.org/presentationml/2006/ole">
                              <mc:AlternateContent>
                                <mc:Choice xmlns:v="urn:schemas-microsoft-com:vml" Requires="v">
                                  <p:oleObj spid="_x0000_s3615" name="Equation" r:id="rId90" imgW="1269720" imgH="431640" progId="Equation.3">
                                    <p:embed/>
                                  </p:oleObj>
                                </mc:Choice>
                                <mc:Fallback>
                                  <p:oleObj name="Equation" r:id="rId90" imgW="1269720" imgH="431640" progId="Equation.3">
                                    <p:embed/>
                                    <p:pic>
                                      <p:nvPicPr>
                                        <p:cNvPr id="0" name=""/>
                                        <p:cNvPicPr/>
                                        <p:nvPr/>
                                      </p:nvPicPr>
                                      <p:blipFill>
                                        <a:blip r:embed="rId91"/>
                                        <a:stretch>
                                          <a:fillRect/>
                                        </a:stretch>
                                      </p:blipFill>
                                      <p:spPr>
                                        <a:xfrm>
                                          <a:off x="9014990" y="10039871"/>
                                          <a:ext cx="2591497" cy="881110"/>
                                        </a:xfrm>
                                        <a:prstGeom prst="rect">
                                          <a:avLst/>
                                        </a:prstGeom>
                                      </p:spPr>
                                    </p:pic>
                                  </p:oleObj>
                                </mc:Fallback>
                              </mc:AlternateContent>
                            </a:graphicData>
                          </a:graphic>
                        </p:graphicFrame>
                      </mc:Choice>
                      <mc:Fallback xmlns="">
                        <p:graphicFrame>
                          <p:nvGraphicFramePr>
                            <p:cNvPr id="390" name="Object 389"/>
                            <p:cNvGraphicFramePr>
                              <a:graphicFrameLocks noChangeAspect="1"/>
                            </p:cNvGraphicFramePr>
                            <p:nvPr>
                              <p:extLst>
                                <p:ext uri="{D42A27DB-BD31-4B8C-83A1-F6EECF244321}">
                                  <p14:modId xmlns:p14="http://schemas.microsoft.com/office/powerpoint/2010/main" val="3172698242"/>
                                </p:ext>
                              </p:extLst>
                            </p:nvPr>
                          </p:nvGraphicFramePr>
                          <p:xfrm>
                            <a:off x="9014990" y="10039871"/>
                            <a:ext cx="2591497" cy="881110"/>
                          </p:xfrm>
                          <a:graphic>
                            <a:graphicData uri="http://schemas.openxmlformats.org/presentationml/2006/ole">
                              <mc:AlternateContent>
                                <mc:Choice xmlns:v="urn:schemas-microsoft-com:vml" Requires="v">
                                  <p:oleObj spid="_x0000_s3465" name="Equation" r:id="rId92" imgW="1269720" imgH="431640" progId="Equation.3">
                                    <p:embed/>
                                  </p:oleObj>
                                </mc:Choice>
                                <mc:Fallback>
                                  <p:oleObj name="Equation" r:id="rId92" imgW="1269720" imgH="431640" progId="Equation.3">
                                    <p:embed/>
                                    <p:pic>
                                      <p:nvPicPr>
                                        <p:cNvPr id="0" name=""/>
                                        <p:cNvPicPr/>
                                        <p:nvPr/>
                                      </p:nvPicPr>
                                      <p:blipFill>
                                        <a:blip r:embed="rId93"/>
                                        <a:stretch>
                                          <a:fillRect/>
                                        </a:stretch>
                                      </p:blipFill>
                                      <p:spPr>
                                        <a:xfrm>
                                          <a:off x="9014990" y="10039871"/>
                                          <a:ext cx="2591497" cy="881110"/>
                                        </a:xfrm>
                                        <a:prstGeom prst="rect">
                                          <a:avLst/>
                                        </a:prstGeom>
                                      </p:spPr>
                                    </p:pic>
                                  </p:oleObj>
                                </mc:Fallback>
                              </mc:AlternateContent>
                            </a:graphicData>
                          </a:graphic>
                        </p:graphicFrame>
                      </mc:Fallback>
                    </mc:AlternateContent>
                    <p:sp>
                      <p:nvSpPr>
                        <p:cNvPr id="391" name="Right Arrow 390"/>
                        <p:cNvSpPr/>
                        <p:nvPr/>
                      </p:nvSpPr>
                      <p:spPr>
                        <a:xfrm>
                          <a:off x="8361504" y="10330574"/>
                          <a:ext cx="417559" cy="304800"/>
                        </a:xfrm>
                        <a:prstGeom prst="rightArrow">
                          <a:avLst/>
                        </a:prstGeom>
                        <a:solidFill>
                          <a:srgbClr val="C00000"/>
                        </a:solidFill>
                        <a:ln>
                          <a:solidFill>
                            <a:srgbClr val="C0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6600">
                            <a:solidFill>
                              <a:srgbClr val="C00000"/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384" name="Group 383"/>
                      <p:cNvGrpSpPr/>
                      <p:nvPr/>
                    </p:nvGrpSpPr>
                    <p:grpSpPr>
                      <a:xfrm>
                        <a:off x="-11097230" y="20111101"/>
                        <a:ext cx="4888308" cy="769434"/>
                        <a:chOff x="7748672" y="11695684"/>
                        <a:chExt cx="4888308" cy="769434"/>
                      </a:xfrm>
                    </p:grpSpPr>
                    <p:sp>
                      <p:nvSpPr>
                        <p:cNvPr id="385" name="TextBox 384"/>
                        <p:cNvSpPr txBox="1"/>
                        <p:nvPr/>
                      </p:nvSpPr>
                      <p:spPr>
                        <a:xfrm>
                          <a:off x="7748672" y="11695684"/>
                          <a:ext cx="2322560" cy="64633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prstClr val="black"/>
                              </a:solidFill>
                            </a:rPr>
                            <a:t>transverse B-field from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solidFill>
                                <a:prstClr val="black"/>
                              </a:solidFill>
                            </a:rPr>
                            <a:t>124 GHz microwaves</a:t>
                          </a:r>
                        </a:p>
                      </p:txBody>
                    </p:sp>
                    <mc:AlternateContent xmlns:mc="http://schemas.openxmlformats.org/markup-compatibility/2006" xmlns:a14="http://schemas.microsoft.com/office/drawing/2010/main">
                      <mc:Choice Requires="a14">
                        <p:graphicFrame>
                          <p:nvGraphicFramePr>
                            <p:cNvPr id="386" name="Object 385"/>
                            <p:cNvGraphicFramePr>
                              <a:graphicFrameLocks noChangeAspect="1"/>
                            </p:cNvGraphicFramePr>
                            <p:nvPr>
                              <p:extLst>
                                <p:ext uri="{D42A27DB-BD31-4B8C-83A1-F6EECF244321}">
                                  <p14:modId xmlns:p14="http://schemas.microsoft.com/office/powerpoint/2010/main" val="1783173705"/>
                                </p:ext>
                              </p:extLst>
                            </p:nvPr>
                          </p:nvGraphicFramePr>
                          <p:xfrm>
                            <a:off x="10699641" y="11748568"/>
                            <a:ext cx="1937339" cy="716550"/>
                          </p:xfrm>
                          <a:graphic>
                            <a:graphicData uri="http://schemas.openxmlformats.org/presentationml/2006/ole">
                              <mc:AlternateContent>
                                <mc:Choice xmlns:v="urn:schemas-microsoft-com:vml" Requires="v">
                                  <p:oleObj spid="_x0000_s3616" name="Equation" r:id="rId94" imgW="927000" imgH="342720" progId="Equation.3">
                                    <p:embed/>
                                  </p:oleObj>
                                </mc:Choice>
                                <mc:Fallback>
                                  <p:oleObj name="Equation" r:id="rId94" imgW="927000" imgH="342720" progId="Equation.3">
                                    <p:embed/>
                                    <p:pic>
                                      <p:nvPicPr>
                                        <p:cNvPr id="0" name=""/>
                                        <p:cNvPicPr/>
                                        <p:nvPr/>
                                      </p:nvPicPr>
                                      <p:blipFill>
                                        <a:blip r:embed="rId95"/>
                                        <a:stretch>
                                          <a:fillRect/>
                                        </a:stretch>
                                      </p:blipFill>
                                      <p:spPr>
                                        <a:xfrm>
                                          <a:off x="10699641" y="11748568"/>
                                          <a:ext cx="1937339" cy="716550"/>
                                        </a:xfrm>
                                        <a:prstGeom prst="rect">
                                          <a:avLst/>
                                        </a:prstGeom>
                                      </p:spPr>
                                    </p:pic>
                                  </p:oleObj>
                                </mc:Fallback>
                              </mc:AlternateContent>
                            </a:graphicData>
                          </a:graphic>
                        </p:graphicFrame>
                      </mc:Choice>
                      <mc:Fallback xmlns="">
                        <p:graphicFrame>
                          <p:nvGraphicFramePr>
                            <p:cNvPr id="386" name="Object 385"/>
                            <p:cNvGraphicFramePr>
                              <a:graphicFrameLocks noChangeAspect="1"/>
                            </p:cNvGraphicFramePr>
                            <p:nvPr>
                              <p:extLst>
                                <p:ext uri="{D42A27DB-BD31-4B8C-83A1-F6EECF244321}">
                                  <p14:modId xmlns:p14="http://schemas.microsoft.com/office/powerpoint/2010/main" val="1783173705"/>
                                </p:ext>
                              </p:extLst>
                            </p:nvPr>
                          </p:nvGraphicFramePr>
                          <p:xfrm>
                            <a:off x="10699641" y="11748568"/>
                            <a:ext cx="1937339" cy="716550"/>
                          </p:xfrm>
                          <a:graphic>
                            <a:graphicData uri="http://schemas.openxmlformats.org/presentationml/2006/ole">
                              <mc:AlternateContent>
                                <mc:Choice xmlns:v="urn:schemas-microsoft-com:vml" Requires="v">
                                  <p:oleObj spid="_x0000_s3334" name="Equation" r:id="rId96" imgW="927000" imgH="342720" progId="Equation.3">
                                    <p:embed/>
                                  </p:oleObj>
                                </mc:Choice>
                                <mc:Fallback>
                                  <p:oleObj name="Equation" r:id="rId96" imgW="927000" imgH="342720" progId="Equation.3">
                                    <p:embed/>
                                    <p:pic>
                                      <p:nvPicPr>
                                        <p:cNvPr id="0" name=""/>
                                        <p:cNvPicPr/>
                                        <p:nvPr/>
                                      </p:nvPicPr>
                                      <p:blipFill>
                                        <a:blip r:embed="rId97"/>
                                        <a:stretch>
                                          <a:fillRect/>
                                        </a:stretch>
                                      </p:blipFill>
                                      <p:spPr>
                                        <a:xfrm>
                                          <a:off x="10699641" y="11748568"/>
                                          <a:ext cx="1937339" cy="716550"/>
                                        </a:xfrm>
                                        <a:prstGeom prst="rect">
                                          <a:avLst/>
                                        </a:prstGeom>
                                      </p:spPr>
                                    </p:pic>
                                  </p:oleObj>
                                </mc:Fallback>
                              </mc:AlternateContent>
                            </a:graphicData>
                          </a:graphic>
                        </p:graphicFrame>
                      </mc:Fallback>
                    </mc:AlternateContent>
                    <p:sp>
                      <p:nvSpPr>
                        <p:cNvPr id="387" name="Right Arrow 386"/>
                        <p:cNvSpPr/>
                        <p:nvPr/>
                      </p:nvSpPr>
                      <p:spPr>
                        <a:xfrm>
                          <a:off x="10034551" y="11860843"/>
                          <a:ext cx="417559" cy="307237"/>
                        </a:xfrm>
                        <a:prstGeom prst="rightArrow">
                          <a:avLst/>
                        </a:prstGeom>
                        <a:solidFill>
                          <a:srgbClr val="C00000"/>
                        </a:solidFill>
                        <a:ln>
                          <a:solidFill>
                            <a:srgbClr val="C0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6600">
                            <a:solidFill>
                              <a:srgbClr val="C00000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420" name="TextBox 419"/>
                      <p:cNvSpPr txBox="1"/>
                      <p:nvPr/>
                    </p:nvSpPr>
                    <p:spPr>
                      <a:xfrm>
                        <a:off x="-11495016" y="17878021"/>
                        <a:ext cx="11186909" cy="83099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4800" b="1" dirty="0"/>
                          <a:t>Ising interaction with spin-dependent force</a:t>
                        </a:r>
                        <a:endParaRPr lang="en-US" sz="4800" b="1" baseline="30000" dirty="0"/>
                      </a:p>
                    </p:txBody>
                  </p:sp>
                  <mc:AlternateContent xmlns:mc="http://schemas.openxmlformats.org/markup-compatibility/2006">
                    <mc:Choice xmlns:a14="http://schemas.microsoft.com/office/drawing/2010/main" Requires="a14">
                      <p:sp>
                        <p:nvSpPr>
                          <p:cNvPr id="160" name="TextBox 159"/>
                          <p:cNvSpPr txBox="1"/>
                          <p:nvPr/>
                        </p:nvSpPr>
                        <p:spPr>
                          <a:xfrm>
                            <a:off x="-5725146" y="19914789"/>
                            <a:ext cx="5989646" cy="123008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2400" dirty="0" smtClean="0">
                                <a:solidFill>
                                  <a:prstClr val="black"/>
                                </a:solidFill>
                              </a:rPr>
                              <a:t>Coupling to different axial modes allows for a tunable interaction range </a:t>
                            </a:r>
                            <a:endParaRPr lang="en-US" sz="2400" dirty="0">
                              <a:solidFill>
                                <a:prstClr val="black"/>
                              </a:solidFill>
                            </a:endParaRPr>
                          </a:p>
                          <a:p>
                            <a:r>
                              <a:rPr lang="en-US" sz="2400" dirty="0">
                                <a:solidFill>
                                  <a:prstClr val="black"/>
                                </a:solidFill>
                              </a:rPr>
                              <a:t>w</a:t>
                            </a:r>
                            <a:r>
                              <a:rPr lang="en-US" sz="2400" dirty="0" smtClean="0">
                                <a:solidFill>
                                  <a:prstClr val="black"/>
                                </a:solidFill>
                              </a:rPr>
                              <a:t>here </a:t>
                            </a:r>
                            <a14:m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a14:m>
                            <a:r>
                              <a:rPr lang="en-US" sz="2400" dirty="0" smtClean="0">
                                <a:solidFill>
                                  <a:prstClr val="black"/>
                                </a:solidFill>
                              </a:rPr>
                              <a:t> is the distance between ions </a:t>
                            </a:r>
                            <a14:m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oMath>
                            </a14:m>
                            <a:r>
                              <a:rPr lang="en-US" sz="2400" i="1" dirty="0" smtClean="0">
                                <a:solidFill>
                                  <a:prstClr val="black"/>
                                </a:solidFill>
                              </a:rPr>
                              <a:t>.</a:t>
                            </a:r>
                            <a:endParaRPr lang="en-US" sz="2400" i="1" dirty="0">
                              <a:solidFill>
                                <a:prstClr val="black"/>
                              </a:solidFill>
                            </a:endParaRPr>
                          </a:p>
                        </p:txBody>
                      </p:sp>
                    </mc:Choice>
                    <mc:Fallback>
                      <p:sp>
                        <p:nvSpPr>
                          <p:cNvPr id="160" name="TextBox 159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-5725146" y="19914789"/>
                            <a:ext cx="5989646" cy="1230080"/>
                          </a:xfrm>
                          <a:prstGeom prst="rect">
                            <a:avLst/>
                          </a:prstGeom>
                          <a:blipFill>
                            <a:blip r:embed="rId98"/>
                            <a:stretch>
                              <a:fillRect l="-1629" t="-3960" b="-8416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>
                    <mc:Choice xmlns:a14="http://schemas.microsoft.com/office/drawing/2010/main" Requires="a14">
                      <p:graphicFrame>
                        <p:nvGraphicFramePr>
                          <p:cNvPr id="155" name="Object 154"/>
                          <p:cNvGraphicFramePr>
                            <a:graphicFrameLocks noChangeAspect="1"/>
                          </p:cNvGraphicFramePr>
                          <p:nvPr>
                            <p:extLst>
                              <p:ext uri="{D42A27DB-BD31-4B8C-83A1-F6EECF244321}">
                                <p14:modId xmlns:p14="http://schemas.microsoft.com/office/powerpoint/2010/main" val="305463664"/>
                              </p:ext>
                            </p:extLst>
                          </p:nvPr>
                        </p:nvGraphicFramePr>
                        <p:xfrm>
                          <a:off x="-2383306" y="20282179"/>
                          <a:ext cx="2303463" cy="495300"/>
                        </p:xfrm>
                        <a:graphic>
                          <a:graphicData uri="http://schemas.openxmlformats.org/presentationml/2006/ole">
                            <mc:AlternateContent>
                              <mc:Choice xmlns:v="urn:schemas-microsoft-com:vml" Requires="v">
                                <p:oleObj spid="_x0000_s3617" name="Equation" r:id="rId99" imgW="1180800" imgH="253800" progId="Equation.3">
                                  <p:embed/>
                                </p:oleObj>
                              </mc:Choice>
                              <mc:Fallback>
                                <p:oleObj name="Equation" r:id="rId99" imgW="1180800" imgH="253800" progId="Equation.3">
                                  <p:embed/>
                                  <p:pic>
                                    <p:nvPicPr>
                                      <p:cNvPr id="0" name=""/>
                                      <p:cNvPicPr/>
                                      <p:nvPr/>
                                    </p:nvPicPr>
                                    <p:blipFill>
                                      <a:blip r:embed="rId100"/>
                                      <a:stretch>
                                        <a:fillRect/>
                                      </a:stretch>
                                    </p:blipFill>
                                    <p:spPr>
                                      <a:xfrm>
                                        <a:off x="-2383306" y="20282179"/>
                                        <a:ext cx="2303463" cy="495300"/>
                                      </a:xfrm>
                                      <a:prstGeom prst="rect">
                                        <a:avLst/>
                                      </a:prstGeom>
                                    </p:spPr>
                                  </p:pic>
                                </p:oleObj>
                              </mc:Fallback>
                            </mc:AlternateContent>
                          </a:graphicData>
                        </a:graphic>
                      </p:graphicFrame>
                    </mc:Choice>
                    <mc:Fallback>
                      <p:graphicFrame>
                        <p:nvGraphicFramePr>
                          <p:cNvPr id="155" name="Object 154"/>
                          <p:cNvGraphicFramePr>
                            <a:graphicFrameLocks noChangeAspect="1"/>
                          </p:cNvGraphicFramePr>
                          <p:nvPr>
                            <p:extLst>
                              <p:ext uri="{D42A27DB-BD31-4B8C-83A1-F6EECF244321}">
                                <p14:modId xmlns:p14="http://schemas.microsoft.com/office/powerpoint/2010/main" val="305463664"/>
                              </p:ext>
                            </p:extLst>
                          </p:nvPr>
                        </p:nvGraphicFramePr>
                        <p:xfrm>
                          <a:off x="-2383306" y="20282179"/>
                          <a:ext cx="2303463" cy="495300"/>
                        </p:xfrm>
                        <a:graphic>
                          <a:graphicData uri="http://schemas.openxmlformats.org/presentationml/2006/ole">
                            <mc:AlternateContent>
                              <mc:Choice xmlns:v="urn:schemas-microsoft-com:vml" Requires="v">
                                <p:oleObj spid="_x0000_s3617" name="Equation" r:id="rId99" imgW="1180800" imgH="253800" progId="Equation.3">
                                  <p:embed/>
                                </p:oleObj>
                              </mc:Choice>
                              <mc:Fallback>
                                <p:oleObj name="Equation" r:id="rId99" imgW="1180800" imgH="253800" progId="Equation.3">
                                  <p:embed/>
                                  <p:pic>
                                    <p:nvPicPr>
                                      <p:cNvPr id="0" name=""/>
                                      <p:cNvPicPr/>
                                      <p:nvPr/>
                                    </p:nvPicPr>
                                    <p:blipFill>
                                      <a:blip r:embed="rId100"/>
                                      <a:stretch>
                                        <a:fillRect/>
                                      </a:stretch>
                                    </p:blipFill>
                                    <p:spPr>
                                      <a:xfrm>
                                        <a:off x="-2383306" y="20282179"/>
                                        <a:ext cx="2303463" cy="495300"/>
                                      </a:xfrm>
                                      <a:prstGeom prst="rect">
                                        <a:avLst/>
                                      </a:prstGeom>
                                    </p:spPr>
                                  </p:pic>
                                </p:oleObj>
                              </mc:Fallback>
                            </mc:AlternateContent>
                          </a:graphicData>
                        </a:graphic>
                      </p:graphicFrame>
                    </mc:Fallback>
                  </mc:AlternateContent>
                  <p:grpSp>
                    <p:nvGrpSpPr>
                      <p:cNvPr id="63" name="Group 62"/>
                      <p:cNvGrpSpPr/>
                      <p:nvPr/>
                    </p:nvGrpSpPr>
                    <p:grpSpPr>
                      <a:xfrm>
                        <a:off x="-5434073" y="21162702"/>
                        <a:ext cx="5709621" cy="2567237"/>
                        <a:chOff x="6509499" y="26195026"/>
                        <a:chExt cx="5709621" cy="2567237"/>
                      </a:xfrm>
                    </p:grpSpPr>
                    <p:pic>
                      <p:nvPicPr>
                        <p:cNvPr id="3" name="Picture 2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1"/>
                        <a:stretch>
                          <a:fillRect/>
                        </a:stretch>
                      </p:blipFill>
                      <p:spPr>
                        <a:xfrm>
                          <a:off x="6541993" y="26237714"/>
                          <a:ext cx="5677127" cy="2524549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53" name="Rectangle 52"/>
                        <p:cNvSpPr/>
                        <p:nvPr/>
                      </p:nvSpPr>
                      <p:spPr>
                        <a:xfrm>
                          <a:off x="6509499" y="26195026"/>
                          <a:ext cx="334603" cy="461529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</p:grpSp>
                <p:grpSp>
                  <p:nvGrpSpPr>
                    <p:cNvPr id="62" name="Group 61"/>
                    <p:cNvGrpSpPr/>
                    <p:nvPr/>
                  </p:nvGrpSpPr>
                  <p:grpSpPr>
                    <a:xfrm>
                      <a:off x="20110737" y="20979395"/>
                      <a:ext cx="4663888" cy="2286918"/>
                      <a:chOff x="20110737" y="20979395"/>
                      <a:chExt cx="4663888" cy="2286918"/>
                    </a:xfrm>
                  </p:grpSpPr>
                  <p:sp>
                    <p:nvSpPr>
                      <p:cNvPr id="55" name="Rounded Rectangle 54"/>
                      <p:cNvSpPr/>
                      <p:nvPr/>
                    </p:nvSpPr>
                    <p:spPr>
                      <a:xfrm>
                        <a:off x="20110737" y="20979395"/>
                        <a:ext cx="4663888" cy="2286918"/>
                      </a:xfrm>
                      <a:prstGeom prst="roundRect">
                        <a:avLst/>
                      </a:prstGeom>
                      <a:solidFill>
                        <a:srgbClr val="99D2B9"/>
                      </a:solidFill>
                      <a:ln>
                        <a:solidFill>
                          <a:srgbClr val="99D2B9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1" name="TextBox 10"/>
                          <p:cNvSpPr txBox="1"/>
                          <p:nvPr/>
                        </p:nvSpPr>
                        <p:spPr>
                          <a:xfrm>
                            <a:off x="20370536" y="21057556"/>
                            <a:ext cx="4322961" cy="1422747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3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sz="3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sz="32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num>
                                    <m:den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2ℏ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𝑀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l-GR" sz="3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f>
                                        <m:fPr>
                                          <m:ctrlPr>
                                            <a:rPr lang="el-GR" sz="32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l-GR" sz="32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l-GR" sz="32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Sup>
                                            <m:sSubSupPr>
                                              <m:ctrlPr>
                                                <a:rPr lang="el-GR" sz="32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l-GR" sz="32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den>
                                      </m:f>
                                    </m:e>
                                  </m:nary>
                                </m:oMath>
                              </m:oMathPara>
                            </a14:m>
                            <a:endParaRPr lang="en-US" sz="3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1" name="TextBox 10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20370536" y="21057556"/>
                            <a:ext cx="4322961" cy="1422747"/>
                          </a:xfrm>
                          <a:prstGeom prst="rect">
                            <a:avLst/>
                          </a:prstGeom>
                          <a:blipFill>
                            <a:blip r:embed="rId103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12" name="TextBox 11"/>
                      <p:cNvSpPr txBox="1"/>
                      <p:nvPr/>
                    </p:nvSpPr>
                    <p:spPr>
                      <a:xfrm>
                        <a:off x="20282202" y="22568668"/>
                        <a:ext cx="3371757" cy="52322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800" dirty="0" smtClean="0">
                            <a:latin typeface="Cambria" panose="02040503050406030204" pitchFamily="18" charset="0"/>
                          </a:rPr>
                          <a:t>spin-spin interaction</a:t>
                        </a:r>
                        <a:endParaRPr lang="en-US" sz="2800" dirty="0">
                          <a:latin typeface="Cambria" panose="02040503050406030204" pitchFamily="18" charset="0"/>
                        </a:endParaRPr>
                      </a:p>
                    </p:txBody>
                  </p:sp>
                </p:grp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1" name="TextBox 40"/>
                      <p:cNvSpPr txBox="1"/>
                      <p:nvPr/>
                    </p:nvSpPr>
                    <p:spPr>
                      <a:xfrm>
                        <a:off x="14395354" y="21648570"/>
                        <a:ext cx="3930756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1" name="TextBox 4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4395354" y="21648570"/>
                        <a:ext cx="3930756" cy="369332"/>
                      </a:xfrm>
                      <a:prstGeom prst="rect">
                        <a:avLst/>
                      </a:prstGeom>
                      <a:blipFill>
                        <a:blip r:embed="rId104"/>
                        <a:stretch>
                          <a:fillRect l="-1240" r="-2326" b="-35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85" name="Group 84"/>
                <p:cNvGrpSpPr/>
                <p:nvPr/>
              </p:nvGrpSpPr>
              <p:grpSpPr>
                <a:xfrm>
                  <a:off x="20930082" y="22930906"/>
                  <a:ext cx="3835194" cy="723339"/>
                  <a:chOff x="20930082" y="23369056"/>
                  <a:chExt cx="3835194" cy="723339"/>
                </a:xfrm>
              </p:grpSpPr>
              <p:sp>
                <p:nvSpPr>
                  <p:cNvPr id="228" name="Rounded Rectangle 227"/>
                  <p:cNvSpPr/>
                  <p:nvPr/>
                </p:nvSpPr>
                <p:spPr>
                  <a:xfrm>
                    <a:off x="20930082" y="23422612"/>
                    <a:ext cx="3835194" cy="669783"/>
                  </a:xfrm>
                  <a:prstGeom prst="roundRect">
                    <a:avLst/>
                  </a:prstGeom>
                  <a:solidFill>
                    <a:srgbClr val="99D2B9"/>
                  </a:solidFill>
                  <a:ln>
                    <a:solidFill>
                      <a:srgbClr val="99D2B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81" name="TextBox 80"/>
                      <p:cNvSpPr txBox="1"/>
                      <p:nvPr/>
                    </p:nvSpPr>
                    <p:spPr>
                      <a:xfrm>
                        <a:off x="21006282" y="23369056"/>
                        <a:ext cx="3498715" cy="7204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400" dirty="0" smtClean="0"/>
                          <a:t>For </a:t>
                        </a:r>
                        <a:r>
                          <a:rPr lang="el-GR" sz="2400" dirty="0" smtClean="0"/>
                          <a:t>α</a:t>
                        </a:r>
                        <a:r>
                          <a:rPr lang="en-US" sz="2400" dirty="0" smtClean="0"/>
                          <a:t>&lt;&lt;1: 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≈</m:t>
                            </m:r>
                            <m:acc>
                              <m:accPr>
                                <m:chr m:val="̅"/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</m:ac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oMath>
                        </a14:m>
                        <a:endParaRPr lang="en-US" sz="2400" dirty="0"/>
                      </a:p>
                    </p:txBody>
                  </p:sp>
                </mc:Choice>
                <mc:Fallback>
                  <p:sp>
                    <p:nvSpPr>
                      <p:cNvPr id="81" name="TextBox 8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1006282" y="23369056"/>
                        <a:ext cx="3498715" cy="720454"/>
                      </a:xfrm>
                      <a:prstGeom prst="rect">
                        <a:avLst/>
                      </a:prstGeom>
                      <a:blipFill>
                        <a:blip r:embed="rId105"/>
                        <a:stretch>
                          <a:fillRect l="-2787" b="-169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pic>
            <p:nvPicPr>
              <p:cNvPr id="98" name="Picture 97"/>
              <p:cNvPicPr>
                <a:picLocks noChangeAspect="1"/>
              </p:cNvPicPr>
              <p:nvPr/>
            </p:nvPicPr>
            <p:blipFill>
              <a:blip r:embed="rId10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39169" y="21462372"/>
                <a:ext cx="3400102" cy="175156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/>
                  <p:cNvSpPr txBox="1"/>
                  <p:nvPr/>
                </p:nvSpPr>
                <p:spPr>
                  <a:xfrm>
                    <a:off x="17615149" y="21544014"/>
                    <a:ext cx="1158459" cy="33855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l-GR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𝐤</m:t>
                          </m:r>
                        </m:oMath>
                      </m:oMathPara>
                    </a14:m>
                    <a:endParaRPr lang="en-US" sz="2200" b="1" dirty="0"/>
                  </a:p>
                </p:txBody>
              </p:sp>
            </mc:Choice>
            <mc:Fallback xmlns="">
              <p:sp>
                <p:nvSpPr>
                  <p:cNvPr id="100" name="TextBox 9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15149" y="21544014"/>
                    <a:ext cx="1158459" cy="338554"/>
                  </a:xfrm>
                  <a:prstGeom prst="rect">
                    <a:avLst/>
                  </a:prstGeom>
                  <a:blipFill>
                    <a:blip r:embed="rId107"/>
                    <a:stretch>
                      <a:fillRect l="-2105" r="-5263" b="-345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2" name="TextBox 51"/>
          <p:cNvSpPr txBox="1"/>
          <p:nvPr/>
        </p:nvSpPr>
        <p:spPr>
          <a:xfrm>
            <a:off x="34520439" y="25512501"/>
            <a:ext cx="20801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Theory by M. Wall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1365282" y="23470637"/>
            <a:ext cx="31842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See A. Safavi-Naini N4.00005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47106237" y="3181241"/>
            <a:ext cx="2922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See M. Gärttner N4.00004</a:t>
            </a:r>
            <a:endParaRPr lang="en-US" sz="2000" dirty="0">
              <a:solidFill>
                <a:srgbClr val="C00000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0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6460" y="29134188"/>
            <a:ext cx="1600732" cy="160073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4041" y="29134188"/>
            <a:ext cx="1616336" cy="1607021"/>
          </a:xfrm>
          <a:prstGeom prst="rect">
            <a:avLst/>
          </a:prstGeom>
        </p:spPr>
      </p:pic>
      <p:grpSp>
        <p:nvGrpSpPr>
          <p:cNvPr id="148" name="Group 147"/>
          <p:cNvGrpSpPr/>
          <p:nvPr/>
        </p:nvGrpSpPr>
        <p:grpSpPr>
          <a:xfrm>
            <a:off x="13367616" y="25410520"/>
            <a:ext cx="8551754" cy="3162091"/>
            <a:chOff x="13367616" y="25391470"/>
            <a:chExt cx="8551754" cy="3162091"/>
          </a:xfrm>
        </p:grpSpPr>
        <p:grpSp>
          <p:nvGrpSpPr>
            <p:cNvPr id="83" name="Group 82"/>
            <p:cNvGrpSpPr/>
            <p:nvPr/>
          </p:nvGrpSpPr>
          <p:grpSpPr>
            <a:xfrm>
              <a:off x="13367616" y="25391470"/>
              <a:ext cx="8551754" cy="3162091"/>
              <a:chOff x="13308622" y="26655292"/>
              <a:chExt cx="8551754" cy="3162091"/>
            </a:xfrm>
          </p:grpSpPr>
          <p:sp>
            <p:nvSpPr>
              <p:cNvPr id="227" name="Rounded Rectangle 226"/>
              <p:cNvSpPr/>
              <p:nvPr/>
            </p:nvSpPr>
            <p:spPr>
              <a:xfrm>
                <a:off x="13308622" y="26655292"/>
                <a:ext cx="8551754" cy="3162091"/>
              </a:xfrm>
              <a:prstGeom prst="roundRect">
                <a:avLst/>
              </a:prstGeom>
              <a:solidFill>
                <a:srgbClr val="99D2B9"/>
              </a:solidFill>
              <a:ln>
                <a:solidFill>
                  <a:srgbClr val="99D2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/>
                  <p:cNvSpPr txBox="1"/>
                  <p:nvPr/>
                </p:nvSpPr>
                <p:spPr>
                  <a:xfrm>
                    <a:off x="13378316" y="26729659"/>
                    <a:ext cx="8137676" cy="13694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𝑆𝑀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)=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/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nary>
                                            <m:naryPr>
                                              <m:chr m:val="∑"/>
                                              <m:supHide m:val="on"/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  <m:sup/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𝑗𝑚</m:t>
                                                      </m:r>
                                                    </m:sub>
                                                  </m:sSub>
                                                  <m:d>
                                                    <m:d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</m:d>
                                                  <m:sSubSup>
                                                    <m:sSubSup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acc>
                                                        <m:accPr>
                                                          <m:chr m:val="̂"/>
                                                          <m:ctrlPr>
                                                            <a:rPr lang="en-US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en-US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𝑎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𝑚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†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𝑗𝑚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∗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acc>
                                                        <m:accPr>
                                                          <m:chr m:val="̂"/>
                                                          <m:ctrlPr>
                                                            <a:rPr lang="en-US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en-US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𝑎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𝑚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nary>
                                          <m:sSubSup>
                                            <m:sSubSup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74" name="TextBox 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378316" y="26729659"/>
                    <a:ext cx="8137676" cy="1369477"/>
                  </a:xfrm>
                  <a:prstGeom prst="rect">
                    <a:avLst/>
                  </a:prstGeom>
                  <a:blipFill>
                    <a:blip r:embed="rId8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7" name="TextBox 76"/>
              <p:cNvSpPr txBox="1"/>
              <p:nvPr/>
            </p:nvSpPr>
            <p:spPr>
              <a:xfrm>
                <a:off x="13464392" y="28129277"/>
                <a:ext cx="4337406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Spin-motion </a:t>
                </a:r>
                <a:r>
                  <a:rPr lang="en-US" sz="2400" dirty="0"/>
                  <a:t>entanglement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Decoherence </a:t>
                </a:r>
                <a:r>
                  <a:rPr lang="en-US" sz="2400" dirty="0"/>
                  <a:t>in Bloch vector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Metrological </a:t>
                </a:r>
                <a:r>
                  <a:rPr lang="en-US" sz="2400" dirty="0" smtClean="0"/>
                  <a:t>tool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Large term for small </a:t>
                </a:r>
                <a:r>
                  <a:rPr lang="en-US" sz="2400" dirty="0" smtClean="0"/>
                  <a:t>detunings</a:t>
                </a:r>
                <a:endParaRPr lang="en-US" sz="24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18484167" y="26972515"/>
                  <a:ext cx="3300486" cy="1324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𝑗𝑚</m:t>
                          </m:r>
                        </m:sub>
                      </m:sSub>
                      <m:d>
                        <m:d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1900" dirty="0" smtClean="0"/>
                    <a:t>is the displacement amplitude 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9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a14:m>
                  <a:r>
                    <a:rPr lang="en-US" sz="1900" dirty="0" smtClean="0"/>
                    <a:t>is the creation (annihilation) operator</a:t>
                  </a:r>
                  <a:endParaRPr lang="en-US" sz="1900" dirty="0"/>
                </a:p>
              </p:txBody>
            </p:sp>
          </mc:Choice>
          <mc:Fallback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84167" y="26972515"/>
                  <a:ext cx="3300486" cy="1324080"/>
                </a:xfrm>
                <a:prstGeom prst="rect">
                  <a:avLst/>
                </a:prstGeom>
                <a:blipFill>
                  <a:blip r:embed="rId110"/>
                  <a:stretch>
                    <a:fillRect l="-1292" t="-1843" b="-73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Group 65"/>
          <p:cNvGrpSpPr/>
          <p:nvPr/>
        </p:nvGrpSpPr>
        <p:grpSpPr>
          <a:xfrm>
            <a:off x="26685911" y="18126447"/>
            <a:ext cx="10612472" cy="3888454"/>
            <a:chOff x="26685911" y="18126447"/>
            <a:chExt cx="10612472" cy="3888454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111"/>
            <a:stretch>
              <a:fillRect/>
            </a:stretch>
          </p:blipFill>
          <p:spPr>
            <a:xfrm>
              <a:off x="26685911" y="18163601"/>
              <a:ext cx="10612472" cy="3851300"/>
            </a:xfrm>
            <a:prstGeom prst="rect">
              <a:avLst/>
            </a:prstGeom>
          </p:spPr>
        </p:pic>
        <p:sp>
          <p:nvSpPr>
            <p:cNvPr id="229" name="Rectangle 228"/>
            <p:cNvSpPr/>
            <p:nvPr/>
          </p:nvSpPr>
          <p:spPr>
            <a:xfrm>
              <a:off x="27079310" y="18143157"/>
              <a:ext cx="334603" cy="4615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32084354" y="18126447"/>
              <a:ext cx="334603" cy="4615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26079373" y="22545861"/>
            <a:ext cx="1708840" cy="1792774"/>
            <a:chOff x="25881396" y="17223392"/>
            <a:chExt cx="1625757" cy="1641486"/>
          </a:xfrm>
        </p:grpSpPr>
        <p:grpSp>
          <p:nvGrpSpPr>
            <p:cNvPr id="289" name="Group 288"/>
            <p:cNvGrpSpPr>
              <a:grpSpLocks noChangeAspect="1"/>
            </p:cNvGrpSpPr>
            <p:nvPr/>
          </p:nvGrpSpPr>
          <p:grpSpPr>
            <a:xfrm>
              <a:off x="25881396" y="17223392"/>
              <a:ext cx="1625757" cy="1641486"/>
              <a:chOff x="3190447" y="-2116583"/>
              <a:chExt cx="2525297" cy="2549728"/>
            </a:xfrm>
          </p:grpSpPr>
          <p:grpSp>
            <p:nvGrpSpPr>
              <p:cNvPr id="290" name="Group 289"/>
              <p:cNvGrpSpPr/>
              <p:nvPr/>
            </p:nvGrpSpPr>
            <p:grpSpPr>
              <a:xfrm>
                <a:off x="4198881" y="-2116583"/>
                <a:ext cx="1516863" cy="1564208"/>
                <a:chOff x="-58657" y="-411988"/>
                <a:chExt cx="1917149" cy="1976987"/>
              </a:xfrm>
            </p:grpSpPr>
            <p:cxnSp>
              <p:nvCxnSpPr>
                <p:cNvPr id="295" name="Straight Arrow Connector 294"/>
                <p:cNvCxnSpPr/>
                <p:nvPr/>
              </p:nvCxnSpPr>
              <p:spPr>
                <a:xfrm flipV="1">
                  <a:off x="231775" y="-411988"/>
                  <a:ext cx="0" cy="1774064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Arrow Connector 295"/>
                <p:cNvCxnSpPr/>
                <p:nvPr/>
              </p:nvCxnSpPr>
              <p:spPr>
                <a:xfrm>
                  <a:off x="234951" y="1358901"/>
                  <a:ext cx="1623541" cy="0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Arrow Connector 296"/>
                <p:cNvCxnSpPr/>
                <p:nvPr/>
              </p:nvCxnSpPr>
              <p:spPr>
                <a:xfrm flipH="1">
                  <a:off x="-58657" y="1359326"/>
                  <a:ext cx="292027" cy="205673"/>
                </a:xfrm>
                <a:prstGeom prst="straightConnector1">
                  <a:avLst/>
                </a:prstGeom>
                <a:ln w="12700" cmpd="sng">
                  <a:headEnd type="none" w="med" len="med"/>
                  <a:tailEnd type="none" w="med" len="med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1" name="Group 290"/>
              <p:cNvGrpSpPr/>
              <p:nvPr/>
            </p:nvGrpSpPr>
            <p:grpSpPr>
              <a:xfrm>
                <a:off x="3190447" y="-2056055"/>
                <a:ext cx="2489200" cy="2489200"/>
                <a:chOff x="3454400" y="1341120"/>
                <a:chExt cx="2489200" cy="2489200"/>
              </a:xfrm>
            </p:grpSpPr>
            <p:pic>
              <p:nvPicPr>
                <p:cNvPr id="293" name="Picture 292"/>
                <p:cNvPicPr>
                  <a:picLocks noChangeAspect="1"/>
                </p:cNvPicPr>
                <p:nvPr/>
              </p:nvPicPr>
              <p:blipFill rotWithShape="1">
                <a:blip r:embed="rId4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4" t="24444" r="25371" b="30185"/>
                <a:stretch/>
              </p:blipFill>
              <p:spPr>
                <a:xfrm>
                  <a:off x="3484880" y="1341120"/>
                  <a:ext cx="2438400" cy="2489200"/>
                </a:xfrm>
                <a:prstGeom prst="ellipse">
                  <a:avLst/>
                </a:prstGeom>
              </p:spPr>
            </p:pic>
            <p:pic>
              <p:nvPicPr>
                <p:cNvPr id="294" name="Picture 293"/>
                <p:cNvPicPr>
                  <a:picLocks noChangeAspect="1"/>
                </p:cNvPicPr>
                <p:nvPr/>
              </p:nvPicPr>
              <p:blipFill rotWithShape="1">
                <a:blip r:embed="rId46">
                  <a:alphaModFix amt="92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629" t="24444" r="25000" b="30556"/>
                <a:stretch/>
              </p:blipFill>
              <p:spPr>
                <a:xfrm>
                  <a:off x="3454400" y="1341120"/>
                  <a:ext cx="2489200" cy="2468880"/>
                </a:xfrm>
                <a:prstGeom prst="ellipse">
                  <a:avLst/>
                </a:prstGeom>
              </p:spPr>
            </p:pic>
          </p:grpSp>
          <p:cxnSp>
            <p:nvCxnSpPr>
              <p:cNvPr id="292" name="Straight Arrow Connector 291"/>
              <p:cNvCxnSpPr/>
              <p:nvPr/>
            </p:nvCxnSpPr>
            <p:spPr>
              <a:xfrm flipH="1">
                <a:off x="4054912" y="-552375"/>
                <a:ext cx="143970" cy="101397"/>
              </a:xfrm>
              <a:prstGeom prst="straightConnector1">
                <a:avLst/>
              </a:prstGeom>
              <a:ln w="12700" cmpd="sng">
                <a:headEnd type="none" w="med" len="med"/>
                <a:tailEnd type="triangle" w="sm" len="sm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8" name="TextBox 287"/>
                <p:cNvSpPr txBox="1"/>
                <p:nvPr/>
              </p:nvSpPr>
              <p:spPr>
                <a:xfrm>
                  <a:off x="26702843" y="18072202"/>
                  <a:ext cx="24263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88" name="TextBox 2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02843" y="18072202"/>
                  <a:ext cx="242631" cy="307777"/>
                </a:xfrm>
                <a:prstGeom prst="rect">
                  <a:avLst/>
                </a:prstGeom>
                <a:blipFill>
                  <a:blip r:embed="rId112"/>
                  <a:stretch>
                    <a:fillRect l="-33333" r="-30952" b="-2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Curved Right Arrow 143"/>
            <p:cNvSpPr/>
            <p:nvPr/>
          </p:nvSpPr>
          <p:spPr>
            <a:xfrm rot="5573504" flipV="1">
              <a:off x="26402773" y="18047513"/>
              <a:ext cx="205791" cy="300094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00" name="Picture 299"/>
          <p:cNvPicPr>
            <a:picLocks noChangeAspect="1"/>
          </p:cNvPicPr>
          <p:nvPr/>
        </p:nvPicPr>
        <p:blipFill>
          <a:blip r:embed="rId1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4602" y="3747928"/>
            <a:ext cx="4511988" cy="3573893"/>
          </a:xfrm>
          <a:prstGeom prst="rect">
            <a:avLst/>
          </a:prstGeom>
        </p:spPr>
      </p:pic>
      <p:grpSp>
        <p:nvGrpSpPr>
          <p:cNvPr id="149" name="Group 148"/>
          <p:cNvGrpSpPr/>
          <p:nvPr/>
        </p:nvGrpSpPr>
        <p:grpSpPr>
          <a:xfrm>
            <a:off x="38967158" y="16766156"/>
            <a:ext cx="11477632" cy="9739496"/>
            <a:chOff x="38967158" y="16766156"/>
            <a:chExt cx="11477632" cy="9739496"/>
          </a:xfrm>
        </p:grpSpPr>
        <p:grpSp>
          <p:nvGrpSpPr>
            <p:cNvPr id="19" name="Group 18"/>
            <p:cNvGrpSpPr/>
            <p:nvPr/>
          </p:nvGrpSpPr>
          <p:grpSpPr>
            <a:xfrm>
              <a:off x="39027995" y="16920113"/>
              <a:ext cx="11416795" cy="9585539"/>
              <a:chOff x="39332499" y="16072032"/>
              <a:chExt cx="11416795" cy="958553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Rectangle 26"/>
                  <p:cNvSpPr/>
                  <p:nvPr/>
                </p:nvSpPr>
                <p:spPr>
                  <a:xfrm>
                    <a:off x="47856073" y="17805352"/>
                    <a:ext cx="2479758" cy="707886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 smtClean="0"/>
                      <a:t>Dependence of </a:t>
                    </a:r>
                    <a14:m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</m:oMath>
                    </a14:m>
                    <a:r>
                      <a:rPr lang="en-US" sz="2000" dirty="0" smtClean="0"/>
                      <a:t> on rotation </a:t>
                    </a:r>
                    <a:r>
                      <a:rPr lang="en-US" sz="2000" dirty="0"/>
                      <a:t>angle φ. </a:t>
                    </a:r>
                  </a:p>
                </p:txBody>
              </p:sp>
            </mc:Choice>
            <mc:Fallback xmlns="">
              <p:sp>
                <p:nvSpPr>
                  <p:cNvPr id="27" name="Rectangle 2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56073" y="17805352"/>
                    <a:ext cx="2479758" cy="707886"/>
                  </a:xfrm>
                  <a:prstGeom prst="rect">
                    <a:avLst/>
                  </a:prstGeom>
                  <a:blipFill>
                    <a:blip r:embed="rId114"/>
                    <a:stretch>
                      <a:fillRect t="-5172" b="-146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1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332499" y="16072032"/>
                <a:ext cx="8051452" cy="958553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7482134" y="23138769"/>
                    <a:ext cx="3267160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0" algn="ctr"/>
                    <a:r>
                      <a:rPr lang="en-US" sz="2000" dirty="0" smtClean="0">
                        <a:solidFill>
                          <a:prstClr val="black"/>
                        </a:solidFill>
                      </a:rPr>
                      <a:t>Fourier amplitudes of </a:t>
                    </a:r>
                    <a14:m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(</m:t>
                        </m:r>
                      </m:oMath>
                    </a14:m>
                    <a:r>
                      <a:rPr lang="en-US" sz="2000" dirty="0" smtClean="0"/>
                      <a:t>φ)</a:t>
                    </a:r>
                    <a:r>
                      <a:rPr lang="en-US" sz="2000" dirty="0" smtClean="0">
                        <a:solidFill>
                          <a:prstClr val="black"/>
                        </a:solidFill>
                      </a:rPr>
                      <a:t> as </a:t>
                    </a:r>
                    <a:r>
                      <a:rPr lang="en-US" sz="2000" dirty="0">
                        <a:solidFill>
                          <a:prstClr val="black"/>
                        </a:solidFill>
                      </a:rPr>
                      <a:t>a function of time</a:t>
                    </a:r>
                    <a:r>
                      <a:rPr lang="en-US" sz="2000" dirty="0" smtClean="0">
                        <a:solidFill>
                          <a:prstClr val="black"/>
                        </a:solidFill>
                      </a:rPr>
                      <a:t>.</a:t>
                    </a:r>
                    <a:endParaRPr lang="en-US" sz="20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82134" y="23138769"/>
                    <a:ext cx="3267160" cy="707886"/>
                  </a:xfrm>
                  <a:prstGeom prst="rect">
                    <a:avLst/>
                  </a:prstGeom>
                  <a:blipFill>
                    <a:blip r:embed="rId75"/>
                    <a:stretch>
                      <a:fillRect l="-1306" t="-5172" r="-3358" b="-146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04" name="Rectangle 303"/>
            <p:cNvSpPr/>
            <p:nvPr/>
          </p:nvSpPr>
          <p:spPr>
            <a:xfrm>
              <a:off x="38967158" y="16766156"/>
              <a:ext cx="334603" cy="4615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/>
            <p:cNvSpPr/>
            <p:nvPr/>
          </p:nvSpPr>
          <p:spPr>
            <a:xfrm>
              <a:off x="39078825" y="22178685"/>
              <a:ext cx="334603" cy="4615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260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12380</TotalTime>
  <Words>1075</Words>
  <Application>Microsoft Office PowerPoint</Application>
  <PresentationFormat>Custom</PresentationFormat>
  <Paragraphs>119</Paragraphs>
  <Slides>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2" baseType="lpstr">
      <vt:lpstr>Arial</vt:lpstr>
      <vt:lpstr>Calibri</vt:lpstr>
      <vt:lpstr>Calibri Light</vt:lpstr>
      <vt:lpstr>Cambria</vt:lpstr>
      <vt:lpstr>Cambria Math</vt:lpstr>
      <vt:lpstr>Helvetica</vt:lpstr>
      <vt:lpstr>Swis721 LtEx BT</vt:lpstr>
      <vt:lpstr>Technic</vt:lpstr>
      <vt:lpstr>Times New Roman</vt:lpstr>
      <vt:lpstr>Office Theme</vt:lpstr>
      <vt:lpstr>Equation</vt:lpstr>
      <vt:lpstr>PowerPoint Presentation</vt:lpstr>
    </vt:vector>
  </TitlesOfParts>
  <Company>NIST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Gilmore</dc:creator>
  <cp:lastModifiedBy>Gilmore, Kevin A. (Assoc)</cp:lastModifiedBy>
  <cp:revision>545</cp:revision>
  <cp:lastPrinted>2015-06-03T23:31:11Z</cp:lastPrinted>
  <dcterms:created xsi:type="dcterms:W3CDTF">2014-07-28T19:56:30Z</dcterms:created>
  <dcterms:modified xsi:type="dcterms:W3CDTF">2016-05-18T17:23:32Z</dcterms:modified>
</cp:coreProperties>
</file>